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8"/>
  </p:notesMasterIdLst>
  <p:handoutMasterIdLst>
    <p:handoutMasterId r:id="rId79"/>
  </p:handoutMasterIdLst>
  <p:sldIdLst>
    <p:sldId id="256" r:id="rId2"/>
    <p:sldId id="270" r:id="rId3"/>
    <p:sldId id="290" r:id="rId4"/>
    <p:sldId id="300" r:id="rId5"/>
    <p:sldId id="301" r:id="rId6"/>
    <p:sldId id="299" r:id="rId7"/>
    <p:sldId id="302" r:id="rId8"/>
    <p:sldId id="291" r:id="rId9"/>
    <p:sldId id="292" r:id="rId10"/>
    <p:sldId id="293" r:id="rId11"/>
    <p:sldId id="294" r:id="rId12"/>
    <p:sldId id="303" r:id="rId13"/>
    <p:sldId id="304" r:id="rId14"/>
    <p:sldId id="295" r:id="rId15"/>
    <p:sldId id="298" r:id="rId16"/>
    <p:sldId id="257" r:id="rId17"/>
    <p:sldId id="258" r:id="rId18"/>
    <p:sldId id="305" r:id="rId19"/>
    <p:sldId id="283" r:id="rId20"/>
    <p:sldId id="284" r:id="rId21"/>
    <p:sldId id="285" r:id="rId22"/>
    <p:sldId id="286" r:id="rId23"/>
    <p:sldId id="288" r:id="rId24"/>
    <p:sldId id="289" r:id="rId25"/>
    <p:sldId id="307" r:id="rId26"/>
    <p:sldId id="308" r:id="rId27"/>
    <p:sldId id="259" r:id="rId28"/>
    <p:sldId id="260" r:id="rId29"/>
    <p:sldId id="261" r:id="rId30"/>
    <p:sldId id="319" r:id="rId31"/>
    <p:sldId id="262" r:id="rId32"/>
    <p:sldId id="263" r:id="rId33"/>
    <p:sldId id="264" r:id="rId34"/>
    <p:sldId id="265" r:id="rId35"/>
    <p:sldId id="266" r:id="rId36"/>
    <p:sldId id="313" r:id="rId37"/>
    <p:sldId id="314" r:id="rId38"/>
    <p:sldId id="315" r:id="rId39"/>
    <p:sldId id="316" r:id="rId40"/>
    <p:sldId id="317" r:id="rId41"/>
    <p:sldId id="267" r:id="rId42"/>
    <p:sldId id="310" r:id="rId43"/>
    <p:sldId id="312" r:id="rId44"/>
    <p:sldId id="268" r:id="rId45"/>
    <p:sldId id="269" r:id="rId46"/>
    <p:sldId id="271" r:id="rId47"/>
    <p:sldId id="272" r:id="rId48"/>
    <p:sldId id="273" r:id="rId49"/>
    <p:sldId id="274" r:id="rId50"/>
    <p:sldId id="339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3" r:id="rId64"/>
    <p:sldId id="334" r:id="rId65"/>
    <p:sldId id="335" r:id="rId66"/>
    <p:sldId id="336" r:id="rId67"/>
    <p:sldId id="337" r:id="rId68"/>
    <p:sldId id="340" r:id="rId69"/>
    <p:sldId id="338" r:id="rId70"/>
    <p:sldId id="341" r:id="rId71"/>
    <p:sldId id="276" r:id="rId72"/>
    <p:sldId id="277" r:id="rId73"/>
    <p:sldId id="278" r:id="rId74"/>
    <p:sldId id="279" r:id="rId75"/>
    <p:sldId id="320" r:id="rId76"/>
    <p:sldId id="282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A3095-0BD7-473F-A3D9-39AE91E45D64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15F89-F5EE-4FFD-8570-B73DE88E7A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96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B4207-A928-42E5-84A0-5835E4AC6A73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DC0D9-9FE1-47F3-B34D-A925DE92F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7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9A5338A3-C70C-4AEC-AE47-FD95FE654E79}" type="slidenum">
              <a:rPr lang="en-US" smtClean="0">
                <a:latin typeface="Arial" pitchFamily="34" charset="0"/>
              </a:rPr>
              <a:pPr/>
              <a:t>42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6D12777D-A043-4716-87AB-499F4C8794D4}" type="slidenum">
              <a:rPr lang="en-US" smtClean="0">
                <a:latin typeface="Arial" pitchFamily="34" charset="0"/>
              </a:rPr>
              <a:pPr/>
              <a:t>43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3011B7-34FA-4848-B8E7-84412934E69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037768-631F-4A5D-BA34-D2D96E5586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vi.wikipedia.org/wiki/Ch%C3%ADnh_ph%E1%BB%A7" TargetMode="External"/><Relationship Id="rId2" Type="http://schemas.openxmlformats.org/officeDocument/2006/relationships/hyperlink" Target="http://vi.wikipedia.org/wiki/Qu%E1%BB%91c_h%E1%BB%99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.wikipedia.org/wiki/T%C3%B2a_%C3%A1n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1.jpe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vi.wikipedia.org/wiki/Giai_c%E1%BA%A5p" TargetMode="External"/><Relationship Id="rId2" Type="http://schemas.openxmlformats.org/officeDocument/2006/relationships/hyperlink" Target="http://vi.wikipedia.org/wiki/Lu%E1%BA%ADt_ph%C3%A1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.wikipedia.org/w/index.php?title=Quy%E1%BB%81n_l%E1%BB%B1c_ch%C3%ADnh_tr%E1%BB%8B&amp;action=edit&amp;redlink=1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i.wikipedia.org/wiki/X%C3%A3_h%E1%BB%99i_nguy%C3%AAn_th%E1%BB%A7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i.wikipedia.org/wiki/Thu%E1%BA%BF" TargetMode="External"/><Relationship Id="rId2" Type="http://schemas.openxmlformats.org/officeDocument/2006/relationships/hyperlink" Target="http://vi.wikipedia.org/wiki/Quan_h%E1%BB%87_x%C3%A3_h%E1%BB%99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49225"/>
            <a:ext cx="8382000" cy="259397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QUẢN LÝ </a:t>
            </a:r>
            <a:r>
              <a:rPr lang="en-US" sz="3600" b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HÀNH </a:t>
            </a:r>
            <a:r>
              <a:rPr lang="en-US" sz="3600" b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CHÍNH NHÀ </a:t>
            </a:r>
            <a:r>
              <a:rPr lang="en-US" sz="3600" b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NƯỚC</a:t>
            </a:r>
            <a:br>
              <a:rPr lang="en-US" sz="3600" b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VỀ GIÁO DỤC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5355848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TS.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Oanh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95378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BD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38" descr="PE0156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6350" y="2854325"/>
            <a:ext cx="354965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933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813679"/>
            <a:ext cx="8534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Ban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hành pháp luật và văn bản dưới luật;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Ban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hành các chính sách kinh tế vĩ mô, điều tiết, điều phối các chính sách kinh tế - xã hội;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Đầu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tư, cung cấp sản phẩm, dịch vụ xã hội cơ bản (cấp phép, kiểm dịch, kiểm định, giám sát, kiểm tra, v.v...);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Giải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quyết các vấn đề xã hội (người già, trẻ em, người tàn tật, v.v...);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Bảo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vệ môi trường, giao thông, phòng chống thiên tai, bão lụt, v.v...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57200" y="990600"/>
            <a:ext cx="464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Vai </a:t>
            </a:r>
            <a:r>
              <a:rPr lang="vi-VN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endParaRPr lang="vi-VN" sz="28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04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6200" y="1386007"/>
            <a:ext cx="8610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Bộ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máy Nhà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được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tổ chức thành các cơ quan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để thực hiện các nhiệm vụ và chức năng 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</a:t>
            </a:r>
          </a:p>
          <a:p>
            <a:endParaRPr lang="vi-VN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6670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-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ơ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quan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hân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loại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hệ thống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3345358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ơ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quan lập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pháp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vi-VN" sz="2800" dirty="0"/>
              <a:t>Hệ thống các cơ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quan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hành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pháp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38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906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ơ quan lập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là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các cơ quan quyền lực 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, bao gồm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2" tooltip="Quốc hội"/>
              </a:rPr>
              <a:t>Quốc hội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(hoặc Nghị viện) và các hội đồng địa phương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" y="2590800"/>
            <a:ext cx="929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+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Hệ thống các cơ quan hành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pháp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bao gồm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3" tooltip="Chính phủ"/>
              </a:rPr>
              <a:t>Chính phủ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(hay Nội các), các Bộ và cơ quan ngang Bộ, các cơ quan trực thuộc Chính phủ, các chính quyền địa phương</a:t>
            </a:r>
            <a:r>
              <a:rPr lang="vi-VN" sz="2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4267200"/>
            <a:ext cx="8915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ơ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quan tư pháp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bao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gồm các cơ quan xét xử (các hệ thống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4" tooltip="Tòa án"/>
              </a:rPr>
              <a:t>tòa án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) và các cơ quan kiểm sát (ở các nước X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HCN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800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3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62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HÌNH THỨC  NHÀ NƯỚC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76200"/>
            <a:ext cx="4724400" cy="523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762000"/>
            <a:ext cx="4114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FF0000"/>
                </a:solidFill>
              </a:rPr>
              <a:t>HÌNH THỨC CHÍNH THỂ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84838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HÌNH THỨC CẤU TRÚC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762000"/>
            <a:ext cx="4038600" cy="523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762000"/>
            <a:ext cx="3956413" cy="523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" y="1668959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600" dirty="0" smtClean="0">
                <a:solidFill>
                  <a:srgbClr val="C00000"/>
                </a:solidFill>
              </a:rPr>
              <a:t>N</a:t>
            </a:r>
            <a:r>
              <a:rPr lang="en-US" sz="2600" dirty="0" smtClean="0">
                <a:solidFill>
                  <a:srgbClr val="C00000"/>
                </a:solidFill>
              </a:rPr>
              <a:t>N</a:t>
            </a:r>
            <a:r>
              <a:rPr lang="vi-VN" sz="2600" dirty="0" smtClean="0">
                <a:solidFill>
                  <a:srgbClr val="C00000"/>
                </a:solidFill>
              </a:rPr>
              <a:t> </a:t>
            </a:r>
            <a:r>
              <a:rPr lang="vi-VN" sz="2600" dirty="0">
                <a:solidFill>
                  <a:srgbClr val="C00000"/>
                </a:solidFill>
              </a:rPr>
              <a:t>quân </a:t>
            </a:r>
            <a:r>
              <a:rPr lang="vi-VN" sz="2600" dirty="0" smtClean="0">
                <a:solidFill>
                  <a:srgbClr val="C00000"/>
                </a:solidFill>
              </a:rPr>
              <a:t>chủ</a:t>
            </a:r>
            <a:endParaRPr lang="en-US" sz="26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65463" y="1666220"/>
            <a:ext cx="2349137" cy="467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19400" y="16002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NN </a:t>
            </a:r>
            <a:r>
              <a:rPr lang="en-US" sz="2800" dirty="0" err="1" smtClean="0">
                <a:solidFill>
                  <a:srgbClr val="C00000"/>
                </a:solidFill>
              </a:rPr>
              <a:t>Cộng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hòa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43200" y="1676400"/>
            <a:ext cx="2209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3563" y="2209800"/>
            <a:ext cx="10918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NN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Quân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chủ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tuyệt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đối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2293441"/>
            <a:ext cx="1104900" cy="20499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71600" y="2209800"/>
            <a:ext cx="1257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NN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Quân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chủ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hạn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chế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71600" y="2293441"/>
            <a:ext cx="1143000" cy="20499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-39189" y="4501277"/>
            <a:ext cx="22489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400" dirty="0" smtClean="0"/>
              <a:t>Q.</a:t>
            </a:r>
            <a:r>
              <a:rPr lang="vi-VN" sz="2400" dirty="0" smtClean="0"/>
              <a:t> </a:t>
            </a:r>
            <a:r>
              <a:rPr lang="vi-VN" sz="2400" dirty="0"/>
              <a:t>lực </a:t>
            </a:r>
            <a:r>
              <a:rPr lang="vi-VN" sz="2400" dirty="0" smtClean="0"/>
              <a:t>  </a:t>
            </a:r>
            <a:r>
              <a:rPr lang="vi-VN" sz="2400" dirty="0"/>
              <a:t>trong tay </a:t>
            </a:r>
            <a:r>
              <a:rPr lang="vi-VN" sz="2400" dirty="0" smtClean="0"/>
              <a:t>nguyên </a:t>
            </a:r>
            <a:r>
              <a:rPr lang="vi-VN" sz="2400" dirty="0"/>
              <a:t>thủ quốc </a:t>
            </a:r>
            <a:r>
              <a:rPr lang="vi-VN" sz="2400" dirty="0" smtClean="0"/>
              <a:t>gia</a:t>
            </a:r>
            <a:r>
              <a:rPr lang="en-US" sz="2400" dirty="0" smtClean="0"/>
              <a:t> </a:t>
            </a:r>
            <a:r>
              <a:rPr lang="vi-VN" sz="2400" dirty="0" smtClean="0"/>
              <a:t> </a:t>
            </a:r>
            <a:r>
              <a:rPr lang="vi-VN" sz="2400" dirty="0"/>
              <a:t>theo nguyên tắc thế tập (truyền ngôi).</a:t>
            </a:r>
            <a:endParaRPr lang="en-US" sz="2400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362200" y="4482652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/>
              <a:t>một bộ phận q</a:t>
            </a:r>
            <a:r>
              <a:rPr lang="en-US" sz="2400" dirty="0" smtClean="0"/>
              <a:t>.</a:t>
            </a:r>
            <a:r>
              <a:rPr lang="vi-VN" sz="2400" dirty="0" smtClean="0"/>
              <a:t>lực </a:t>
            </a:r>
            <a:r>
              <a:rPr lang="en-US" sz="2400" dirty="0" smtClean="0"/>
              <a:t>NN</a:t>
            </a:r>
            <a:r>
              <a:rPr lang="vi-VN" sz="2400" dirty="0" smtClean="0"/>
              <a:t> trong tay ng</a:t>
            </a:r>
            <a:r>
              <a:rPr lang="en-US" sz="2400" dirty="0" smtClean="0"/>
              <a:t>.</a:t>
            </a:r>
            <a:r>
              <a:rPr lang="vi-VN" sz="2400" dirty="0" smtClean="0"/>
              <a:t>thủ quốc gia,</a:t>
            </a:r>
            <a:r>
              <a:rPr lang="en-US" sz="2400" dirty="0" smtClean="0"/>
              <a:t> </a:t>
            </a:r>
            <a:r>
              <a:rPr lang="vi-VN" sz="2400" dirty="0" smtClean="0"/>
              <a:t>một </a:t>
            </a:r>
            <a:r>
              <a:rPr lang="vi-VN" sz="2400" dirty="0"/>
              <a:t>bộ phận còn lại </a:t>
            </a:r>
            <a:r>
              <a:rPr lang="vi-VN" sz="2400" dirty="0" smtClean="0"/>
              <a:t>trong </a:t>
            </a:r>
            <a:r>
              <a:rPr lang="vi-VN" sz="2400" dirty="0"/>
              <a:t>tay </a:t>
            </a:r>
            <a:r>
              <a:rPr lang="vi-VN" sz="2400" dirty="0" smtClean="0"/>
              <a:t>một</a:t>
            </a:r>
            <a:r>
              <a:rPr lang="en-US" sz="2400" dirty="0" smtClean="0"/>
              <a:t> </a:t>
            </a:r>
            <a:r>
              <a:rPr lang="vi-VN" sz="2400" dirty="0" smtClean="0"/>
              <a:t>cơ </a:t>
            </a:r>
            <a:r>
              <a:rPr lang="vi-VN" sz="2400" dirty="0"/>
              <a:t>quan </a:t>
            </a:r>
            <a:r>
              <a:rPr lang="en-US" sz="2400" dirty="0"/>
              <a:t>N</a:t>
            </a:r>
            <a:r>
              <a:rPr lang="en-US" sz="2400" dirty="0" smtClean="0"/>
              <a:t>N</a:t>
            </a:r>
            <a:r>
              <a:rPr lang="vi-VN" sz="2400" dirty="0" smtClean="0"/>
              <a:t> </a:t>
            </a:r>
            <a:r>
              <a:rPr lang="vi-VN" sz="2400" dirty="0"/>
              <a:t>cao cấp khác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52700" y="2286000"/>
            <a:ext cx="13335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NN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Cộng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hòa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Quí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tộc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43200" y="2286000"/>
            <a:ext cx="952500" cy="20869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886200" y="2286000"/>
            <a:ext cx="99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vi-VN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vi-VN" sz="2800" dirty="0">
                <a:solidFill>
                  <a:schemeClr val="accent6">
                    <a:lumMod val="75000"/>
                  </a:schemeClr>
                </a:solidFill>
              </a:rPr>
              <a:t>cộng hòa dân </a:t>
            </a:r>
            <a:r>
              <a:rPr lang="vi-VN" sz="2800" dirty="0" smtClean="0">
                <a:solidFill>
                  <a:schemeClr val="accent6">
                    <a:lumMod val="75000"/>
                  </a:schemeClr>
                </a:solidFill>
              </a:rPr>
              <a:t>chủ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86200" y="2293441"/>
            <a:ext cx="990600" cy="20794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991100" y="2057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NN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Cộng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hòa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đại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nghị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24400" y="2902803"/>
            <a:ext cx="2552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NN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Cộng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hòa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Tổng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thống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91100" y="36576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NN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Cộng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hòa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lưỡng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tính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35923" y="4495800"/>
            <a:ext cx="2250077" cy="2289699"/>
          </a:xfrm>
          <a:prstGeom prst="wedgeRoundRectCallout">
            <a:avLst>
              <a:gd name="adj1" fmla="val -12450"/>
              <a:gd name="adj2" fmla="val -5636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ular Callout 34"/>
          <p:cNvSpPr/>
          <p:nvPr/>
        </p:nvSpPr>
        <p:spPr>
          <a:xfrm>
            <a:off x="2362200" y="4501277"/>
            <a:ext cx="2819400" cy="2289699"/>
          </a:xfrm>
          <a:prstGeom prst="wedgeRoundRectCallout">
            <a:avLst>
              <a:gd name="adj1" fmla="val -56509"/>
              <a:gd name="adj2" fmla="val -5658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4261213" y="599420"/>
            <a:ext cx="310787" cy="1625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572000" y="599420"/>
            <a:ext cx="342900" cy="1625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" idx="2"/>
            <a:endCxn id="10" idx="0"/>
          </p:cNvCxnSpPr>
          <p:nvPr/>
        </p:nvCxnSpPr>
        <p:spPr>
          <a:xfrm rot="5400000">
            <a:off x="1730685" y="1116636"/>
            <a:ext cx="383739" cy="72090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" idx="2"/>
          </p:cNvCxnSpPr>
          <p:nvPr/>
        </p:nvCxnSpPr>
        <p:spPr>
          <a:xfrm rot="16200000" flipH="1">
            <a:off x="2560728" y="1007499"/>
            <a:ext cx="381000" cy="9364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691787" y="2133600"/>
            <a:ext cx="635182" cy="1598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326969" y="2133600"/>
            <a:ext cx="603068" cy="1598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3" idx="2"/>
            <a:endCxn id="22" idx="0"/>
          </p:cNvCxnSpPr>
          <p:nvPr/>
        </p:nvCxnSpPr>
        <p:spPr>
          <a:xfrm flipH="1">
            <a:off x="3219450" y="2133600"/>
            <a:ext cx="62865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3" idx="2"/>
            <a:endCxn id="24" idx="0"/>
          </p:cNvCxnSpPr>
          <p:nvPr/>
        </p:nvCxnSpPr>
        <p:spPr>
          <a:xfrm>
            <a:off x="3848100" y="2133600"/>
            <a:ext cx="533400" cy="1598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5029200" y="2293441"/>
            <a:ext cx="1752600" cy="67835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5143500" y="2141041"/>
            <a:ext cx="1676400" cy="7473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5181600" y="2927586"/>
            <a:ext cx="1676400" cy="7473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5143500" y="3741241"/>
            <a:ext cx="1676400" cy="7473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4914900" y="2667119"/>
            <a:ext cx="228600" cy="666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4" idx="3"/>
            <a:endCxn id="66" idx="1"/>
          </p:cNvCxnSpPr>
          <p:nvPr/>
        </p:nvCxnSpPr>
        <p:spPr>
          <a:xfrm flipV="1">
            <a:off x="4876800" y="3301264"/>
            <a:ext cx="304800" cy="3192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4914900" y="3333185"/>
            <a:ext cx="228600" cy="62921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819900" y="1400651"/>
            <a:ext cx="24765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vi-VN" sz="2200" dirty="0" smtClean="0"/>
              <a:t>Ng</a:t>
            </a:r>
            <a:r>
              <a:rPr lang="en-US" sz="2200" dirty="0" smtClean="0"/>
              <a:t>.</a:t>
            </a:r>
            <a:r>
              <a:rPr lang="vi-VN" sz="2200" dirty="0" smtClean="0"/>
              <a:t>viện </a:t>
            </a:r>
            <a:r>
              <a:rPr lang="en-US" sz="2200" dirty="0" err="1" smtClean="0"/>
              <a:t>bầu</a:t>
            </a:r>
            <a:endParaRPr lang="en-US" sz="2200" dirty="0" smtClean="0"/>
          </a:p>
          <a:p>
            <a:pPr marL="0" lvl="2" algn="ctr"/>
            <a:r>
              <a:rPr lang="vi-VN" sz="2200" dirty="0" smtClean="0"/>
              <a:t> ng</a:t>
            </a:r>
            <a:r>
              <a:rPr lang="en-US" sz="2200" dirty="0" smtClean="0"/>
              <a:t>.</a:t>
            </a:r>
            <a:r>
              <a:rPr lang="vi-VN" sz="2200" dirty="0" smtClean="0"/>
              <a:t>thủ </a:t>
            </a:r>
            <a:r>
              <a:rPr lang="vi-VN" sz="2200" dirty="0"/>
              <a:t>quốc </a:t>
            </a:r>
            <a:r>
              <a:rPr lang="vi-VN" sz="2200" dirty="0" smtClean="0"/>
              <a:t>gia</a:t>
            </a:r>
            <a:r>
              <a:rPr lang="en-US" sz="2200" dirty="0"/>
              <a:t> </a:t>
            </a:r>
            <a:endParaRPr lang="en-US" sz="2200" dirty="0" smtClean="0"/>
          </a:p>
          <a:p>
            <a:pPr marL="0" lvl="2" algn="ctr"/>
            <a:r>
              <a:rPr lang="en-US" sz="2200" dirty="0" err="1" smtClean="0"/>
              <a:t>và</a:t>
            </a:r>
            <a:r>
              <a:rPr lang="vi-VN" sz="2200" dirty="0" smtClean="0"/>
              <a:t> </a:t>
            </a:r>
            <a:endParaRPr lang="en-US" sz="2200" dirty="0" smtClean="0"/>
          </a:p>
          <a:p>
            <a:pPr marL="0" lvl="2" algn="ctr"/>
            <a:r>
              <a:rPr lang="vi-VN" sz="2200" dirty="0" smtClean="0"/>
              <a:t>bỏ </a:t>
            </a:r>
            <a:r>
              <a:rPr lang="vi-VN" sz="2200" dirty="0"/>
              <a:t>phiếu tín nhiệm đối với </a:t>
            </a:r>
            <a:r>
              <a:rPr lang="vi-VN" sz="2200" dirty="0" smtClean="0"/>
              <a:t>C</a:t>
            </a:r>
            <a:r>
              <a:rPr lang="en-US" sz="2200" dirty="0" smtClean="0"/>
              <a:t>.</a:t>
            </a:r>
            <a:r>
              <a:rPr lang="vi-VN" sz="2200" dirty="0" smtClean="0"/>
              <a:t> </a:t>
            </a:r>
            <a:r>
              <a:rPr lang="vi-VN" sz="2200" dirty="0"/>
              <a:t>phủ.</a:t>
            </a:r>
            <a:endParaRPr lang="en-US" sz="2200" dirty="0"/>
          </a:p>
          <a:p>
            <a:endParaRPr lang="en-US" dirty="0"/>
          </a:p>
        </p:txBody>
      </p:sp>
      <p:sp>
        <p:nvSpPr>
          <p:cNvPr id="75" name="Rounded Rectangular Callout 74"/>
          <p:cNvSpPr/>
          <p:nvPr/>
        </p:nvSpPr>
        <p:spPr>
          <a:xfrm>
            <a:off x="7010400" y="1361420"/>
            <a:ext cx="2057400" cy="1706659"/>
          </a:xfrm>
          <a:prstGeom prst="wedgeRoundRectCallout">
            <a:avLst>
              <a:gd name="adj1" fmla="val -59755"/>
              <a:gd name="adj2" fmla="val 1768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5257800" y="505974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/>
              <a:t>N</a:t>
            </a:r>
            <a:r>
              <a:rPr lang="en-US" sz="2400" dirty="0" smtClean="0"/>
              <a:t>N</a:t>
            </a:r>
            <a:r>
              <a:rPr lang="vi-VN" sz="2400" dirty="0" smtClean="0"/>
              <a:t> </a:t>
            </a:r>
            <a:r>
              <a:rPr lang="vi-VN" sz="2400" dirty="0"/>
              <a:t>mang đặc trưng của cả cộng hòa nghị viện lẫn cộng hòa tổng thống.</a:t>
            </a:r>
            <a:endParaRPr lang="en-US" sz="2400" dirty="0"/>
          </a:p>
        </p:txBody>
      </p:sp>
      <p:sp>
        <p:nvSpPr>
          <p:cNvPr id="77" name="Rounded Rectangular Callout 76"/>
          <p:cNvSpPr/>
          <p:nvPr/>
        </p:nvSpPr>
        <p:spPr>
          <a:xfrm>
            <a:off x="5257800" y="5181600"/>
            <a:ext cx="2895600" cy="1371600"/>
          </a:xfrm>
          <a:prstGeom prst="wedgeRoundRectCallout">
            <a:avLst>
              <a:gd name="adj1" fmla="val -24893"/>
              <a:gd name="adj2" fmla="val -10035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6858000" y="3346609"/>
            <a:ext cx="2362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vi-VN" sz="2400" dirty="0" smtClean="0"/>
              <a:t>T</a:t>
            </a:r>
            <a:r>
              <a:rPr lang="en-US" sz="2400" dirty="0" smtClean="0"/>
              <a:t>.</a:t>
            </a:r>
            <a:r>
              <a:rPr lang="vi-VN" sz="2400" dirty="0" smtClean="0"/>
              <a:t> </a:t>
            </a:r>
            <a:r>
              <a:rPr lang="vi-VN" sz="2400" dirty="0"/>
              <a:t>thống do </a:t>
            </a:r>
            <a:r>
              <a:rPr lang="vi-VN" sz="2400" dirty="0" smtClean="0"/>
              <a:t>n</a:t>
            </a:r>
            <a:r>
              <a:rPr lang="en-US" sz="2400" dirty="0" smtClean="0"/>
              <a:t>.</a:t>
            </a:r>
            <a:r>
              <a:rPr lang="vi-VN" sz="2400" dirty="0" smtClean="0"/>
              <a:t>dân </a:t>
            </a:r>
            <a:r>
              <a:rPr lang="vi-VN" sz="2400" dirty="0"/>
              <a:t>bầu </a:t>
            </a:r>
            <a:r>
              <a:rPr lang="vi-VN" sz="2400" dirty="0" smtClean="0"/>
              <a:t>ra. </a:t>
            </a:r>
            <a:r>
              <a:rPr lang="vi-VN" sz="2400" dirty="0"/>
              <a:t>Các thành viên </a:t>
            </a:r>
            <a:r>
              <a:rPr lang="vi-VN" sz="2400" dirty="0" smtClean="0"/>
              <a:t>C</a:t>
            </a:r>
            <a:r>
              <a:rPr lang="en-US" sz="2400" dirty="0" smtClean="0"/>
              <a:t>.P</a:t>
            </a:r>
            <a:r>
              <a:rPr lang="vi-VN" sz="2400" dirty="0" smtClean="0"/>
              <a:t>hủ </a:t>
            </a:r>
            <a:r>
              <a:rPr lang="vi-VN" sz="2400" dirty="0"/>
              <a:t>do </a:t>
            </a:r>
            <a:r>
              <a:rPr lang="vi-VN" sz="2400" dirty="0" smtClean="0"/>
              <a:t>T</a:t>
            </a:r>
            <a:r>
              <a:rPr lang="en-US" sz="2400" dirty="0" smtClean="0"/>
              <a:t>. </a:t>
            </a:r>
            <a:r>
              <a:rPr lang="vi-VN" sz="2400" dirty="0" smtClean="0"/>
              <a:t>thống </a:t>
            </a:r>
            <a:r>
              <a:rPr lang="vi-VN" sz="2400" dirty="0"/>
              <a:t>bổ nhiệm </a:t>
            </a:r>
            <a:endParaRPr lang="en-US" sz="2400" dirty="0"/>
          </a:p>
          <a:p>
            <a:pPr algn="ctr"/>
            <a:endParaRPr lang="en-US" dirty="0"/>
          </a:p>
        </p:txBody>
      </p:sp>
      <p:sp>
        <p:nvSpPr>
          <p:cNvPr id="79" name="Rounded Rectangular Callout 78"/>
          <p:cNvSpPr/>
          <p:nvPr/>
        </p:nvSpPr>
        <p:spPr>
          <a:xfrm>
            <a:off x="7010400" y="3198674"/>
            <a:ext cx="2057400" cy="1861066"/>
          </a:xfrm>
          <a:prstGeom prst="wedgeRoundRectCallout">
            <a:avLst>
              <a:gd name="adj1" fmla="val -57023"/>
              <a:gd name="adj2" fmla="val -4286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8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/>
      <p:bldP spid="21" grpId="0"/>
      <p:bldP spid="22" grpId="0" animBg="1"/>
      <p:bldP spid="23" grpId="0"/>
      <p:bldP spid="24" grpId="0" animBg="1"/>
      <p:bldP spid="25" grpId="0"/>
      <p:bldP spid="26" grpId="0"/>
      <p:bldP spid="27" grpId="0"/>
      <p:bldP spid="34" grpId="0" animBg="1"/>
      <p:bldP spid="35" grpId="0" animBg="1"/>
      <p:bldP spid="65" grpId="0" animBg="1"/>
      <p:bldP spid="66" grpId="0" animBg="1"/>
      <p:bldP spid="67" grpId="0" animBg="1"/>
      <p:bldP spid="74" grpId="0"/>
      <p:bldP spid="75" grpId="0" animBg="1"/>
      <p:bldP spid="76" grpId="0"/>
      <p:bldP spid="77" grpId="0" animBg="1"/>
      <p:bldP spid="78" grpId="0"/>
      <p:bldP spid="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09800" y="76200"/>
            <a:ext cx="5410200" cy="5232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</a:t>
            </a:r>
            <a:r>
              <a:rPr lang="en-US" sz="2800" b="1" dirty="0" smtClean="0">
                <a:solidFill>
                  <a:srgbClr val="FF0000"/>
                </a:solidFill>
              </a:rPr>
              <a:t>ÌNH THỨC CẤU TRÚC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984171"/>
            <a:ext cx="266700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NN </a:t>
            </a:r>
            <a:r>
              <a:rPr lang="en-US" sz="2800" dirty="0" err="1" smtClean="0">
                <a:solidFill>
                  <a:srgbClr val="C00000"/>
                </a:solidFill>
              </a:rPr>
              <a:t>Đơn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nhất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984171"/>
            <a:ext cx="274320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NN </a:t>
            </a:r>
            <a:r>
              <a:rPr lang="en-US" sz="2800" dirty="0" err="1" smtClean="0">
                <a:solidFill>
                  <a:srgbClr val="C00000"/>
                </a:solidFill>
              </a:rPr>
              <a:t>liên</a:t>
            </a:r>
            <a:r>
              <a:rPr lang="en-US" sz="2800" dirty="0" smtClean="0">
                <a:solidFill>
                  <a:srgbClr val="C00000"/>
                </a:solidFill>
              </a:rPr>
              <a:t> bang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984171"/>
            <a:ext cx="289560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NN </a:t>
            </a:r>
            <a:r>
              <a:rPr lang="en-US" sz="2800" dirty="0" err="1" smtClean="0">
                <a:solidFill>
                  <a:srgbClr val="C00000"/>
                </a:solidFill>
              </a:rPr>
              <a:t>Liên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hiệp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11" name="Straight Arrow Connector 10"/>
          <p:cNvCxnSpPr>
            <a:stCxn id="6" idx="2"/>
          </p:cNvCxnSpPr>
          <p:nvPr/>
        </p:nvCxnSpPr>
        <p:spPr>
          <a:xfrm rot="5400000">
            <a:off x="4532025" y="601295"/>
            <a:ext cx="384751" cy="381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</p:cNvCxnSpPr>
          <p:nvPr/>
        </p:nvCxnSpPr>
        <p:spPr>
          <a:xfrm rot="5400000">
            <a:off x="3598576" y="-332154"/>
            <a:ext cx="384751" cy="224789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</p:cNvCxnSpPr>
          <p:nvPr/>
        </p:nvCxnSpPr>
        <p:spPr>
          <a:xfrm rot="16200000" flipH="1">
            <a:off x="5427375" y="86945"/>
            <a:ext cx="384751" cy="14097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" y="1752600"/>
            <a:ext cx="28194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itchFamily="34" charset="0"/>
                <a:cs typeface="Arial" pitchFamily="34" charset="0"/>
              </a:rPr>
              <a:t>H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ệ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thống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C.quan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tổ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chức thống nhất từ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TW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tới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đ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, hệ thống pháp luật thống nhất,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C.quyền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đ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phương h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oạt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động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trên cơ sở các quy định của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C.quyền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TW,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được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xem là cấp dưới của chính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TW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2400" y="1676400"/>
            <a:ext cx="2667000" cy="38926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-152400" y="58674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/>
              <a:t> V</a:t>
            </a:r>
            <a:r>
              <a:rPr lang="en-US" sz="2400" dirty="0" smtClean="0"/>
              <a:t>N</a:t>
            </a:r>
            <a:r>
              <a:rPr lang="vi-VN" sz="2400" dirty="0" smtClean="0"/>
              <a:t>, </a:t>
            </a:r>
            <a:r>
              <a:rPr lang="vi-VN" sz="2400" dirty="0"/>
              <a:t>Pháp</a:t>
            </a:r>
            <a:r>
              <a:rPr lang="vi-VN" sz="2400" dirty="0" smtClean="0"/>
              <a:t>,</a:t>
            </a:r>
            <a:r>
              <a:rPr lang="en-US" sz="2400" dirty="0" smtClean="0"/>
              <a:t> TQ</a:t>
            </a:r>
            <a:r>
              <a:rPr lang="vi-VN" sz="2400" dirty="0" smtClean="0"/>
              <a:t> </a:t>
            </a:r>
            <a:endParaRPr lang="vi-VN" sz="2400" dirty="0"/>
          </a:p>
          <a:p>
            <a:endParaRPr lang="en-US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38100" y="5791200"/>
            <a:ext cx="2438400" cy="685800"/>
          </a:xfrm>
          <a:prstGeom prst="wedgeRoundRectCallout">
            <a:avLst>
              <a:gd name="adj1" fmla="val -5160"/>
              <a:gd name="adj2" fmla="val -7464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7" idx="2"/>
            <a:endCxn id="18" idx="0"/>
          </p:cNvCxnSpPr>
          <p:nvPr/>
        </p:nvCxnSpPr>
        <p:spPr>
          <a:xfrm>
            <a:off x="1485900" y="1507391"/>
            <a:ext cx="0" cy="1690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00400" y="212717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971800" y="1676400"/>
            <a:ext cx="31242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 </a:t>
            </a:r>
            <a:r>
              <a:rPr lang="vi-VN" sz="2200" dirty="0" smtClean="0">
                <a:latin typeface="+mj-lt"/>
              </a:rPr>
              <a:t>Ngoài </a:t>
            </a:r>
            <a:r>
              <a:rPr lang="vi-VN" sz="2200" dirty="0">
                <a:latin typeface="+mj-lt"/>
              </a:rPr>
              <a:t>hệ thống </a:t>
            </a:r>
            <a:r>
              <a:rPr lang="vi-VN" sz="2200" dirty="0" smtClean="0">
                <a:latin typeface="+mj-lt"/>
              </a:rPr>
              <a:t>p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luật </a:t>
            </a:r>
            <a:r>
              <a:rPr lang="vi-VN" sz="2200" dirty="0">
                <a:latin typeface="+mj-lt"/>
              </a:rPr>
              <a:t>chung của toàn quốc</a:t>
            </a:r>
            <a:r>
              <a:rPr lang="vi-VN" sz="2200" dirty="0" smtClean="0">
                <a:latin typeface="+mj-lt"/>
              </a:rPr>
              <a:t>,</a:t>
            </a:r>
            <a:endParaRPr lang="en-US" sz="2200" dirty="0" smtClean="0">
              <a:latin typeface="+mj-lt"/>
            </a:endParaRPr>
          </a:p>
          <a:p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mỗi </a:t>
            </a:r>
            <a:r>
              <a:rPr lang="vi-VN" sz="2200" dirty="0" smtClean="0">
                <a:latin typeface="+mj-lt"/>
              </a:rPr>
              <a:t>đ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phương có thể </a:t>
            </a:r>
            <a:endParaRPr lang="en-US" sz="2200" dirty="0" smtClean="0">
              <a:latin typeface="+mj-lt"/>
            </a:endParaRPr>
          </a:p>
          <a:p>
            <a:r>
              <a:rPr lang="vi-VN" sz="2200" dirty="0" smtClean="0">
                <a:latin typeface="+mj-lt"/>
              </a:rPr>
              <a:t>có p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luật </a:t>
            </a:r>
            <a:r>
              <a:rPr lang="vi-VN" sz="2200" dirty="0">
                <a:latin typeface="+mj-lt"/>
              </a:rPr>
              <a:t>riêng; ngoài hệ thống cơ quan </a:t>
            </a:r>
            <a:r>
              <a:rPr lang="vi-VN" sz="2200" dirty="0" smtClean="0">
                <a:latin typeface="+mj-lt"/>
              </a:rPr>
              <a:t>N</a:t>
            </a:r>
            <a:r>
              <a:rPr lang="en-US" sz="2200" dirty="0" smtClean="0">
                <a:latin typeface="+mj-lt"/>
              </a:rPr>
              <a:t>N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chung, mỗi </a:t>
            </a:r>
            <a:r>
              <a:rPr lang="vi-VN" sz="2200" dirty="0" smtClean="0">
                <a:latin typeface="+mj-lt"/>
              </a:rPr>
              <a:t>đ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phương </a:t>
            </a:r>
            <a:r>
              <a:rPr lang="vi-VN" sz="2200" dirty="0">
                <a:latin typeface="+mj-lt"/>
              </a:rPr>
              <a:t>có thể </a:t>
            </a:r>
            <a:r>
              <a:rPr lang="vi-VN" sz="2200" dirty="0" smtClean="0">
                <a:latin typeface="+mj-lt"/>
              </a:rPr>
              <a:t>có </a:t>
            </a:r>
            <a:r>
              <a:rPr lang="vi-VN" sz="2200" dirty="0">
                <a:latin typeface="+mj-lt"/>
              </a:rPr>
              <a:t>hệ thống cơ quan </a:t>
            </a:r>
            <a:r>
              <a:rPr lang="vi-VN" sz="2200" dirty="0" smtClean="0">
                <a:latin typeface="+mj-lt"/>
              </a:rPr>
              <a:t>N</a:t>
            </a:r>
            <a:r>
              <a:rPr lang="en-US" sz="2200" dirty="0" smtClean="0">
                <a:latin typeface="+mj-lt"/>
              </a:rPr>
              <a:t>N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riêng. Quan hệ giữa </a:t>
            </a:r>
            <a:r>
              <a:rPr lang="vi-VN" sz="2200" dirty="0" smtClean="0">
                <a:latin typeface="+mj-lt"/>
              </a:rPr>
              <a:t>c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quyền </a:t>
            </a:r>
            <a:r>
              <a:rPr lang="en-US" sz="2200" dirty="0" smtClean="0">
                <a:latin typeface="+mj-lt"/>
              </a:rPr>
              <a:t>TW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và </a:t>
            </a:r>
            <a:r>
              <a:rPr lang="vi-VN" sz="2200" dirty="0" smtClean="0">
                <a:latin typeface="+mj-lt"/>
              </a:rPr>
              <a:t>c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quyền đ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phương là q</a:t>
            </a:r>
            <a:r>
              <a:rPr lang="en-US" sz="2200" dirty="0" smtClean="0">
                <a:latin typeface="+mj-lt"/>
              </a:rPr>
              <a:t>.</a:t>
            </a:r>
            <a:r>
              <a:rPr lang="vi-VN" sz="2200" dirty="0" smtClean="0">
                <a:latin typeface="+mj-lt"/>
              </a:rPr>
              <a:t>hệ </a:t>
            </a:r>
            <a:r>
              <a:rPr lang="vi-VN" sz="2200" dirty="0">
                <a:latin typeface="+mj-lt"/>
              </a:rPr>
              <a:t>đối </a:t>
            </a:r>
            <a:r>
              <a:rPr lang="vi-VN" sz="2200" dirty="0" smtClean="0">
                <a:latin typeface="+mj-lt"/>
              </a:rPr>
              <a:t>đẳng</a:t>
            </a:r>
            <a:r>
              <a:rPr lang="vi-VN" sz="2200" dirty="0">
                <a:latin typeface="+mj-lt"/>
              </a:rPr>
              <a:t>. </a:t>
            </a:r>
            <a:endParaRPr lang="en-US" sz="22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9400" y="5791200"/>
            <a:ext cx="3200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NN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liên bang Hoa Kỳ, </a:t>
            </a:r>
            <a:r>
              <a:rPr lang="vi-VN" sz="2000" dirty="0" smtClean="0">
                <a:latin typeface="+mj-lt"/>
              </a:rPr>
              <a:t>N</a:t>
            </a:r>
            <a:r>
              <a:rPr lang="en-US" sz="2000" dirty="0" smtClean="0">
                <a:latin typeface="+mj-lt"/>
              </a:rPr>
              <a:t>N </a:t>
            </a:r>
            <a:r>
              <a:rPr lang="vi-VN" sz="2000" dirty="0" smtClean="0">
                <a:latin typeface="+mj-lt"/>
              </a:rPr>
              <a:t>Cộng </a:t>
            </a:r>
            <a:r>
              <a:rPr lang="vi-VN" sz="2000" dirty="0">
                <a:latin typeface="+mj-lt"/>
              </a:rPr>
              <a:t>hòa liên bang Đức</a:t>
            </a:r>
            <a:r>
              <a:rPr lang="vi-VN" dirty="0">
                <a:latin typeface="+mj-lt"/>
              </a:rPr>
              <a:t>.</a:t>
            </a:r>
          </a:p>
          <a:p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2895600" y="1676400"/>
            <a:ext cx="3048000" cy="381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ular Callout 27"/>
          <p:cNvSpPr/>
          <p:nvPr/>
        </p:nvSpPr>
        <p:spPr>
          <a:xfrm>
            <a:off x="2667000" y="5791201"/>
            <a:ext cx="3200400" cy="685800"/>
          </a:xfrm>
          <a:prstGeom prst="wedgeRoundRectCallout">
            <a:avLst>
              <a:gd name="adj1" fmla="val -30221"/>
              <a:gd name="adj2" fmla="val -8826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6000" y="1762542"/>
            <a:ext cx="3124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latin typeface="+mj-lt"/>
              </a:rPr>
              <a:t>Đây là sự liên kết tạm thời giữa các </a:t>
            </a:r>
            <a:r>
              <a:rPr lang="en-US" sz="2200" dirty="0" smtClean="0">
                <a:latin typeface="+mj-lt"/>
              </a:rPr>
              <a:t>NN. </a:t>
            </a:r>
            <a:r>
              <a:rPr lang="en-US" sz="2200" dirty="0">
                <a:latin typeface="+mj-lt"/>
              </a:rPr>
              <a:t>K</a:t>
            </a:r>
            <a:r>
              <a:rPr lang="vi-VN" sz="2200" dirty="0" smtClean="0">
                <a:latin typeface="+mj-lt"/>
              </a:rPr>
              <a:t>hi </a:t>
            </a:r>
            <a:r>
              <a:rPr lang="vi-VN" sz="2200" dirty="0">
                <a:latin typeface="+mj-lt"/>
              </a:rPr>
              <a:t>hoàn thành nhiệm vụ các </a:t>
            </a:r>
            <a:r>
              <a:rPr lang="en-US" sz="2200" dirty="0" smtClean="0">
                <a:latin typeface="+mj-lt"/>
              </a:rPr>
              <a:t>NN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có thể trở thành các </a:t>
            </a:r>
            <a:r>
              <a:rPr lang="en-US" sz="2200" dirty="0" smtClean="0">
                <a:latin typeface="+mj-lt"/>
              </a:rPr>
              <a:t>NN</a:t>
            </a:r>
            <a:r>
              <a:rPr lang="vi-VN" sz="2200" dirty="0" smtClean="0">
                <a:latin typeface="+mj-lt"/>
              </a:rPr>
              <a:t> </a:t>
            </a:r>
            <a:r>
              <a:rPr lang="vi-VN" sz="2200" dirty="0">
                <a:latin typeface="+mj-lt"/>
              </a:rPr>
              <a:t>đơn nhất hoặc nhà nước liên bang. </a:t>
            </a:r>
            <a:endParaRPr lang="en-US" sz="2200" dirty="0"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096000" y="1676103"/>
            <a:ext cx="3048000" cy="22100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477000" y="4648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19800" y="4172902"/>
            <a:ext cx="32766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900" dirty="0">
                <a:latin typeface="+mj-lt"/>
              </a:rPr>
              <a:t>Tháng 10/ 1776 Hội đồng lục địa </a:t>
            </a:r>
            <a:r>
              <a:rPr lang="vi-VN" sz="1900" dirty="0" smtClean="0">
                <a:latin typeface="+mj-lt"/>
              </a:rPr>
              <a:t>H</a:t>
            </a:r>
            <a:r>
              <a:rPr lang="en-US" sz="1900" dirty="0" smtClean="0">
                <a:latin typeface="+mj-lt"/>
              </a:rPr>
              <a:t>.</a:t>
            </a:r>
            <a:r>
              <a:rPr lang="vi-VN" sz="1900" dirty="0" smtClean="0">
                <a:latin typeface="+mj-lt"/>
              </a:rPr>
              <a:t>Kỳ ban </a:t>
            </a:r>
            <a:r>
              <a:rPr lang="vi-VN" sz="1900" dirty="0">
                <a:latin typeface="+mj-lt"/>
              </a:rPr>
              <a:t>hành các điều khoản của </a:t>
            </a:r>
            <a:r>
              <a:rPr lang="vi-VN" sz="1900" dirty="0" smtClean="0">
                <a:latin typeface="+mj-lt"/>
              </a:rPr>
              <a:t>l</a:t>
            </a:r>
            <a:r>
              <a:rPr lang="en-US" sz="1900" dirty="0" err="1" smtClean="0">
                <a:latin typeface="+mj-lt"/>
              </a:rPr>
              <a:t>iên</a:t>
            </a:r>
            <a:r>
              <a:rPr lang="en-US" sz="1900" dirty="0" smtClean="0">
                <a:latin typeface="+mj-lt"/>
              </a:rPr>
              <a:t> </a:t>
            </a:r>
            <a:r>
              <a:rPr lang="vi-VN" sz="1900" dirty="0" smtClean="0">
                <a:latin typeface="+mj-lt"/>
              </a:rPr>
              <a:t>bang</a:t>
            </a:r>
            <a:r>
              <a:rPr lang="vi-VN" sz="1900" dirty="0">
                <a:latin typeface="+mj-lt"/>
              </a:rPr>
              <a:t>. </a:t>
            </a:r>
            <a:r>
              <a:rPr lang="vi-VN" sz="1900" dirty="0" smtClean="0">
                <a:latin typeface="+mj-lt"/>
              </a:rPr>
              <a:t>Tháng </a:t>
            </a:r>
            <a:r>
              <a:rPr lang="vi-VN" sz="1900" dirty="0">
                <a:latin typeface="+mj-lt"/>
              </a:rPr>
              <a:t>5/1787 </a:t>
            </a:r>
            <a:r>
              <a:rPr lang="vi-VN" sz="1900" dirty="0" smtClean="0">
                <a:latin typeface="+mj-lt"/>
              </a:rPr>
              <a:t>H</a:t>
            </a:r>
            <a:r>
              <a:rPr lang="en-US" sz="1900" dirty="0" smtClean="0">
                <a:latin typeface="+mj-lt"/>
              </a:rPr>
              <a:t>.</a:t>
            </a:r>
            <a:r>
              <a:rPr lang="vi-VN" sz="1900" dirty="0" smtClean="0">
                <a:latin typeface="+mj-lt"/>
              </a:rPr>
              <a:t>nghị </a:t>
            </a:r>
            <a:r>
              <a:rPr lang="vi-VN" sz="1900" dirty="0">
                <a:latin typeface="+mj-lt"/>
              </a:rPr>
              <a:t>toàn </a:t>
            </a:r>
            <a:r>
              <a:rPr lang="vi-VN" sz="1900" dirty="0" smtClean="0">
                <a:latin typeface="+mj-lt"/>
              </a:rPr>
              <a:t>l</a:t>
            </a:r>
            <a:r>
              <a:rPr lang="en-US" sz="1900" dirty="0" smtClean="0">
                <a:latin typeface="+mj-lt"/>
              </a:rPr>
              <a:t>.</a:t>
            </a:r>
            <a:r>
              <a:rPr lang="vi-VN" sz="1900" dirty="0" smtClean="0">
                <a:latin typeface="+mj-lt"/>
              </a:rPr>
              <a:t>bang xóa </a:t>
            </a:r>
            <a:r>
              <a:rPr lang="vi-VN" sz="1900" dirty="0">
                <a:latin typeface="+mj-lt"/>
              </a:rPr>
              <a:t>bỏ các Điều khoản </a:t>
            </a:r>
            <a:r>
              <a:rPr lang="vi-VN" sz="1900" dirty="0" smtClean="0">
                <a:latin typeface="+mj-lt"/>
              </a:rPr>
              <a:t>l</a:t>
            </a:r>
            <a:r>
              <a:rPr lang="en-US" sz="1900" dirty="0" smtClean="0">
                <a:latin typeface="+mj-lt"/>
              </a:rPr>
              <a:t>.</a:t>
            </a:r>
            <a:r>
              <a:rPr lang="vi-VN" sz="1900" dirty="0" smtClean="0">
                <a:latin typeface="+mj-lt"/>
              </a:rPr>
              <a:t>bang</a:t>
            </a:r>
            <a:r>
              <a:rPr lang="vi-VN" sz="1900" dirty="0">
                <a:latin typeface="+mj-lt"/>
              </a:rPr>
              <a:t>, xây dựng một </a:t>
            </a:r>
            <a:r>
              <a:rPr lang="en-US" sz="1900" dirty="0" smtClean="0">
                <a:latin typeface="+mj-lt"/>
              </a:rPr>
              <a:t>NN</a:t>
            </a:r>
            <a:r>
              <a:rPr lang="vi-VN" sz="1900" dirty="0" smtClean="0">
                <a:latin typeface="+mj-lt"/>
              </a:rPr>
              <a:t> l</a:t>
            </a:r>
            <a:r>
              <a:rPr lang="en-US" sz="1900" dirty="0" smtClean="0">
                <a:latin typeface="+mj-lt"/>
              </a:rPr>
              <a:t>.</a:t>
            </a:r>
            <a:r>
              <a:rPr lang="vi-VN" sz="1900" dirty="0" smtClean="0">
                <a:latin typeface="+mj-lt"/>
              </a:rPr>
              <a:t>bang </a:t>
            </a:r>
            <a:r>
              <a:rPr lang="vi-VN" sz="1900" dirty="0">
                <a:latin typeface="+mj-lt"/>
              </a:rPr>
              <a:t>và một bản Hiến pháp chung cho toàn </a:t>
            </a:r>
            <a:r>
              <a:rPr lang="vi-VN" sz="1900" dirty="0" smtClean="0">
                <a:latin typeface="+mj-lt"/>
              </a:rPr>
              <a:t>l</a:t>
            </a:r>
            <a:r>
              <a:rPr lang="en-US" sz="1900" dirty="0">
                <a:latin typeface="+mj-lt"/>
              </a:rPr>
              <a:t>.</a:t>
            </a:r>
            <a:r>
              <a:rPr lang="en-US" sz="1900" dirty="0" smtClean="0">
                <a:latin typeface="+mj-lt"/>
              </a:rPr>
              <a:t> bang</a:t>
            </a:r>
            <a:endParaRPr lang="vi-VN" sz="1900" dirty="0">
              <a:latin typeface="+mj-lt"/>
            </a:endParaRPr>
          </a:p>
          <a:p>
            <a:endParaRPr lang="en-US" dirty="0"/>
          </a:p>
        </p:txBody>
      </p:sp>
      <p:sp>
        <p:nvSpPr>
          <p:cNvPr id="33" name="Rounded Rectangular Callout 32"/>
          <p:cNvSpPr/>
          <p:nvPr/>
        </p:nvSpPr>
        <p:spPr>
          <a:xfrm>
            <a:off x="6019800" y="4172902"/>
            <a:ext cx="3124200" cy="2685098"/>
          </a:xfrm>
          <a:prstGeom prst="wedgeRoundRectCallout">
            <a:avLst>
              <a:gd name="adj1" fmla="val 2966"/>
              <a:gd name="adj2" fmla="val -5975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4419600" y="1524000"/>
            <a:ext cx="0" cy="1690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543800" y="1524000"/>
            <a:ext cx="0" cy="1690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86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6" grpId="0"/>
      <p:bldP spid="18" grpId="0" animBg="1"/>
      <p:bldP spid="19" grpId="0"/>
      <p:bldP spid="20" grpId="0" animBg="1"/>
      <p:bldP spid="25" grpId="0"/>
      <p:bldP spid="26" grpId="0"/>
      <p:bldP spid="27" grpId="0" animBg="1"/>
      <p:bldP spid="28" grpId="0" animBg="1"/>
      <p:bldP spid="29" grpId="0"/>
      <p:bldP spid="30" grpId="0" animBg="1"/>
      <p:bldP spid="32" grpId="0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2846" y="1867018"/>
            <a:ext cx="7772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Chế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độ chính trị dân chủ;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Chế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độ chính trị phản dân chủ: bao gồm các hình thức Nhà nước phát xít, Nhà nước độc tài, Nhà nước chuyên chế.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4400" y="1524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846" y="1066799"/>
            <a:ext cx="762435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* </a:t>
            </a:r>
            <a:r>
              <a:rPr lang="vi-VN" sz="2800" dirty="0" smtClean="0">
                <a:solidFill>
                  <a:srgbClr val="C00000"/>
                </a:solidFill>
              </a:rPr>
              <a:t>Chế </a:t>
            </a:r>
            <a:r>
              <a:rPr lang="vi-VN" sz="2800" dirty="0">
                <a:solidFill>
                  <a:srgbClr val="C00000"/>
                </a:solidFill>
              </a:rPr>
              <a:t>độ chính trị của nhà nước có hai dạng: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65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equential Access Storage 3"/>
          <p:cNvSpPr/>
          <p:nvPr/>
        </p:nvSpPr>
        <p:spPr>
          <a:xfrm>
            <a:off x="76200" y="1415058"/>
            <a:ext cx="1524000" cy="28956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1791355"/>
            <a:ext cx="152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Quản</a:t>
            </a:r>
            <a:endParaRPr lang="en-US" sz="3200" b="1" dirty="0" smtClean="0"/>
          </a:p>
          <a:p>
            <a:pPr algn="ctr"/>
            <a:r>
              <a:rPr lang="en-US" sz="3200" b="1" dirty="0" smtClean="0"/>
              <a:t> </a:t>
            </a:r>
            <a:r>
              <a:rPr lang="en-US" sz="3200" b="1" dirty="0" err="1" smtClean="0"/>
              <a:t>lý</a:t>
            </a:r>
            <a:r>
              <a:rPr lang="en-US" sz="3200" b="1" dirty="0" smtClean="0"/>
              <a:t> </a:t>
            </a:r>
          </a:p>
          <a:p>
            <a:pPr algn="ctr"/>
            <a:r>
              <a:rPr lang="en-US" sz="3200" b="1" dirty="0" err="1" smtClean="0"/>
              <a:t>nhà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nước</a:t>
            </a:r>
            <a:endParaRPr lang="en-US" sz="3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600200" y="1447800"/>
            <a:ext cx="7239000" cy="30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6400" y="1415058"/>
            <a:ext cx="72390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QLNN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hoạt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smtClean="0"/>
              <a:t>QL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đặc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 </a:t>
            </a:r>
            <a:r>
              <a:rPr lang="en-US" sz="2800" dirty="0" err="1"/>
              <a:t>mang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quyền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smtClean="0"/>
              <a:t>NN, </a:t>
            </a:r>
            <a:r>
              <a:rPr lang="en-US" sz="2800" dirty="0" err="1"/>
              <a:t>sử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thống</a:t>
            </a:r>
            <a:r>
              <a:rPr lang="en-US" sz="2800" dirty="0"/>
              <a:t> </a:t>
            </a:r>
            <a:r>
              <a:rPr lang="en-US" sz="2800" dirty="0" err="1"/>
              <a:t>pháp</a:t>
            </a:r>
            <a:r>
              <a:rPr lang="en-US" sz="2800" dirty="0"/>
              <a:t> </a:t>
            </a:r>
            <a:r>
              <a:rPr lang="en-US" sz="2800" dirty="0" err="1"/>
              <a:t>luật</a:t>
            </a:r>
            <a:r>
              <a:rPr lang="en-US" sz="2800" dirty="0"/>
              <a:t> </a:t>
            </a:r>
            <a:r>
              <a:rPr lang="en-US" sz="2800" dirty="0" smtClean="0"/>
              <a:t>NN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chỉnh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vi con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lĩnh</a:t>
            </a:r>
            <a:r>
              <a:rPr lang="en-US" sz="2800" dirty="0"/>
              <a:t> </a:t>
            </a:r>
            <a:r>
              <a:rPr lang="en-US" sz="2800" dirty="0" err="1"/>
              <a:t>vực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đời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do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bộ</a:t>
            </a:r>
            <a:r>
              <a:rPr lang="en-US" sz="2800" dirty="0"/>
              <a:t> </a:t>
            </a:r>
            <a:r>
              <a:rPr lang="en-US" sz="2800" dirty="0" err="1"/>
              <a:t>máy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/>
              <a:t>nhằm</a:t>
            </a:r>
            <a:r>
              <a:rPr lang="en-US" sz="2800" dirty="0"/>
              <a:t> </a:t>
            </a:r>
            <a:r>
              <a:rPr lang="en-US" sz="2800" dirty="0" err="1"/>
              <a:t>thoả</a:t>
            </a:r>
            <a:r>
              <a:rPr lang="en-US" sz="2800" dirty="0"/>
              <a:t> </a:t>
            </a:r>
            <a:r>
              <a:rPr lang="en-US" sz="2800" dirty="0" err="1"/>
              <a:t>mãn</a:t>
            </a:r>
            <a:r>
              <a:rPr lang="en-US" sz="2800" dirty="0"/>
              <a:t> </a:t>
            </a:r>
            <a:r>
              <a:rPr lang="en-US" sz="2800" dirty="0" err="1"/>
              <a:t>nhu</a:t>
            </a:r>
            <a:r>
              <a:rPr lang="en-US" sz="2800" dirty="0"/>
              <a:t> </a:t>
            </a:r>
            <a:r>
              <a:rPr lang="en-US" sz="2800" dirty="0" err="1"/>
              <a:t>cầu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con </a:t>
            </a:r>
            <a:r>
              <a:rPr lang="en-US" sz="2800" dirty="0" err="1"/>
              <a:t>người</a:t>
            </a:r>
            <a:r>
              <a:rPr lang="en-US" sz="2800" dirty="0"/>
              <a:t>, </a:t>
            </a:r>
            <a:r>
              <a:rPr lang="en-US" sz="2800" dirty="0" err="1"/>
              <a:t>duy</a:t>
            </a:r>
            <a:r>
              <a:rPr lang="en-US" sz="2800" dirty="0"/>
              <a:t> </a:t>
            </a:r>
            <a:r>
              <a:rPr lang="en-US" sz="2800" dirty="0" err="1"/>
              <a:t>trì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ổn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6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equential Access Storage 3"/>
          <p:cNvSpPr/>
          <p:nvPr/>
        </p:nvSpPr>
        <p:spPr>
          <a:xfrm>
            <a:off x="76200" y="1143000"/>
            <a:ext cx="1524000" cy="16002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152400" y="1484293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Hành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chính</a:t>
            </a:r>
            <a:endParaRPr lang="en-US" sz="28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676400" y="1219200"/>
            <a:ext cx="7391400" cy="1981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600" y="1309807"/>
            <a:ext cx="7391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hoạt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chấp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thống</a:t>
            </a:r>
            <a:r>
              <a:rPr lang="en-US" sz="2800" dirty="0"/>
              <a:t> </a:t>
            </a:r>
            <a:r>
              <a:rPr lang="en-US" sz="2800" dirty="0" smtClean="0"/>
              <a:t>QL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quy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nhằm</a:t>
            </a:r>
            <a:r>
              <a:rPr lang="en-US" sz="2800" dirty="0"/>
              <a:t> </a:t>
            </a:r>
            <a:r>
              <a:rPr lang="en-US" sz="2800" dirty="0" err="1"/>
              <a:t>đạt</a:t>
            </a:r>
            <a:r>
              <a:rPr lang="en-US" sz="2800" dirty="0"/>
              <a:t> </a:t>
            </a:r>
            <a:r>
              <a:rPr lang="en-US" sz="2800" dirty="0" err="1"/>
              <a:t>mục</a:t>
            </a:r>
            <a:r>
              <a:rPr lang="en-US" sz="2800" dirty="0"/>
              <a:t> </a:t>
            </a:r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đề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thống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8" name="Flowchart: Sequential Access Storage 7"/>
          <p:cNvSpPr/>
          <p:nvPr/>
        </p:nvSpPr>
        <p:spPr>
          <a:xfrm>
            <a:off x="76200" y="3352800"/>
            <a:ext cx="1600200" cy="32766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3124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828800" y="3429000"/>
            <a:ext cx="7239000" cy="31832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57400" y="3657600"/>
            <a:ext cx="6781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QLHCNN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hoạt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thi</a:t>
            </a:r>
            <a:r>
              <a:rPr lang="en-US" sz="2800" dirty="0"/>
              <a:t> </a:t>
            </a:r>
            <a:r>
              <a:rPr lang="en-US" sz="2800" dirty="0" err="1"/>
              <a:t>quyền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pháp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,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hoạt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chấp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,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thống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việc</a:t>
            </a:r>
            <a:r>
              <a:rPr lang="en-US" sz="2800" dirty="0"/>
              <a:t> </a:t>
            </a:r>
            <a:r>
              <a:rPr lang="en-US" sz="2800" dirty="0" err="1"/>
              <a:t>quản</a:t>
            </a:r>
            <a:r>
              <a:rPr lang="en-US" sz="2800" dirty="0"/>
              <a:t> </a:t>
            </a:r>
            <a:r>
              <a:rPr lang="en-US" sz="2800" dirty="0" err="1"/>
              <a:t>lý</a:t>
            </a:r>
            <a:r>
              <a:rPr lang="en-US" sz="2800" dirty="0"/>
              <a:t>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khuôn</a:t>
            </a:r>
            <a:r>
              <a:rPr lang="en-US" sz="2800" dirty="0"/>
              <a:t> </a:t>
            </a:r>
            <a:r>
              <a:rPr lang="en-US" sz="2800" dirty="0" err="1"/>
              <a:t>khổ</a:t>
            </a:r>
            <a:r>
              <a:rPr lang="en-US" sz="2800" dirty="0"/>
              <a:t> </a:t>
            </a:r>
            <a:r>
              <a:rPr lang="en-US" sz="2800" dirty="0" err="1"/>
              <a:t>pháp</a:t>
            </a:r>
            <a:r>
              <a:rPr lang="en-US" sz="2800" dirty="0"/>
              <a:t> </a:t>
            </a:r>
            <a:r>
              <a:rPr lang="en-US" sz="2800" dirty="0" err="1"/>
              <a:t>luật</a:t>
            </a:r>
            <a:r>
              <a:rPr lang="en-US" sz="2800" dirty="0"/>
              <a:t> </a:t>
            </a:r>
            <a:r>
              <a:rPr lang="en-US" sz="2800" dirty="0" err="1"/>
              <a:t>nhằm</a:t>
            </a:r>
            <a:r>
              <a:rPr lang="en-US" sz="2800" dirty="0"/>
              <a:t> </a:t>
            </a:r>
            <a:r>
              <a:rPr lang="en-US" sz="2800" dirty="0" err="1"/>
              <a:t>phục</a:t>
            </a:r>
            <a:r>
              <a:rPr lang="en-US" sz="2800" dirty="0"/>
              <a:t> </a:t>
            </a:r>
            <a:r>
              <a:rPr lang="en-US" sz="2800" dirty="0" err="1"/>
              <a:t>vụ</a:t>
            </a:r>
            <a:r>
              <a:rPr lang="en-US" sz="2800" dirty="0"/>
              <a:t>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dân</a:t>
            </a:r>
            <a:r>
              <a:rPr lang="en-US" sz="2800" dirty="0"/>
              <a:t>, </a:t>
            </a:r>
            <a:r>
              <a:rPr lang="en-US" sz="2800" dirty="0" err="1"/>
              <a:t>duy</a:t>
            </a:r>
            <a:r>
              <a:rPr lang="en-US" sz="2800" dirty="0"/>
              <a:t> </a:t>
            </a:r>
            <a:r>
              <a:rPr lang="en-US" sz="2800" dirty="0" err="1"/>
              <a:t>trì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ổn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xã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i="1" dirty="0"/>
              <a:t>.</a:t>
            </a:r>
            <a:endParaRPr lang="en-US" sz="2800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657600"/>
            <a:ext cx="1295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Quản</a:t>
            </a:r>
            <a:r>
              <a:rPr lang="en-US" sz="2800" b="1" dirty="0"/>
              <a:t> </a:t>
            </a:r>
            <a:r>
              <a:rPr lang="en-US" sz="2800" b="1" dirty="0" err="1"/>
              <a:t>lý</a:t>
            </a:r>
            <a:r>
              <a:rPr lang="en-US" sz="2800" b="1" dirty="0"/>
              <a:t> </a:t>
            </a:r>
            <a:r>
              <a:rPr lang="en-US" sz="2800" b="1" dirty="0" err="1"/>
              <a:t>hành</a:t>
            </a:r>
            <a:r>
              <a:rPr lang="en-US" sz="2800" b="1" dirty="0"/>
              <a:t> </a:t>
            </a:r>
            <a:r>
              <a:rPr lang="en-US" sz="2800" b="1" dirty="0" err="1"/>
              <a:t>chính</a:t>
            </a:r>
            <a:r>
              <a:rPr lang="en-US" sz="2800" b="1" dirty="0"/>
              <a:t> </a:t>
            </a:r>
            <a:r>
              <a:rPr lang="en-US" sz="2800" b="1" dirty="0" err="1"/>
              <a:t>Nhà</a:t>
            </a:r>
            <a:r>
              <a:rPr lang="en-US" sz="2800" b="1" dirty="0"/>
              <a:t> </a:t>
            </a:r>
            <a:r>
              <a:rPr lang="en-US" sz="2800" b="1" dirty="0" err="1"/>
              <a:t>nước</a:t>
            </a:r>
            <a:endParaRPr lang="en-US" sz="2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 animBg="1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SO SÁNH QLNN </a:t>
            </a:r>
            <a:r>
              <a:rPr lang="en-US" sz="2800" b="1" dirty="0" err="1">
                <a:solidFill>
                  <a:srgbClr val="FF0000"/>
                </a:solidFill>
              </a:rPr>
              <a:t>và</a:t>
            </a:r>
            <a:r>
              <a:rPr lang="en-US" sz="2800" b="1" dirty="0">
                <a:solidFill>
                  <a:srgbClr val="FF0000"/>
                </a:solidFill>
              </a:rPr>
              <a:t> QLHCNN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685800"/>
            <a:ext cx="8839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64049"/>
              </p:ext>
            </p:extLst>
          </p:nvPr>
        </p:nvGraphicFramePr>
        <p:xfrm>
          <a:off x="152400" y="762000"/>
          <a:ext cx="8805863" cy="5178530"/>
        </p:xfrm>
        <a:graphic>
          <a:graphicData uri="http://schemas.openxmlformats.org/drawingml/2006/table">
            <a:tbl>
              <a:tblPr/>
              <a:tblGrid>
                <a:gridCol w="2935893"/>
                <a:gridCol w="2934077"/>
                <a:gridCol w="2935893"/>
              </a:tblGrid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Tiêu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so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sánh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QLNN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QLHCNN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Phạm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vi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quyền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lực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quyền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lập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tư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phap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quyền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Chủ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lý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quanNN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: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lập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tư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NN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trong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pháp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Phương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tiện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lý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Ban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VBQPPL ở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2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mức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độ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: VB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luật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VB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dưới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luật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Ban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VB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dưới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luật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tượng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lý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Toàn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dân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toàn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hội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Khách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lý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Diễn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lĩnh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đời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sống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XH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đích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lý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Điều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chính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XH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vi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hoạt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động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công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dân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16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8343" y="152400"/>
            <a:ext cx="838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nguyeân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taéc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bản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veà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toå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chöùc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hoaït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ñoäng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cuûa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boä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maùy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nöôùc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CHXHCNVN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153483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solidFill>
                  <a:schemeClr val="bg1"/>
                </a:solidFill>
                <a:latin typeface="VNI-Times" pitchFamily="2" charset="0"/>
              </a:rPr>
              <a:t>:</a:t>
            </a:r>
            <a:r>
              <a:rPr lang="en-US" sz="2800" dirty="0" smtClean="0">
                <a:latin typeface="VNI-Times" pitchFamily="2" charset="0"/>
              </a:rPr>
              <a:t>    - </a:t>
            </a:r>
            <a:r>
              <a:rPr lang="en-US" sz="2800" dirty="0" err="1" smtClean="0">
                <a:latin typeface="VNI-Times" pitchFamily="2" charset="0"/>
              </a:rPr>
              <a:t>Ñieàu</a:t>
            </a:r>
            <a:r>
              <a:rPr lang="en-US" sz="2800" dirty="0" smtClean="0">
                <a:latin typeface="VNI-Times" pitchFamily="2" charset="0"/>
              </a:rPr>
              <a:t> </a:t>
            </a:r>
            <a:r>
              <a:rPr lang="en-US" sz="2800" dirty="0">
                <a:latin typeface="VNI-Times" pitchFamily="2" charset="0"/>
              </a:rPr>
              <a:t>53 HP </a:t>
            </a:r>
            <a:r>
              <a:rPr lang="en-US" sz="2800" dirty="0" smtClean="0">
                <a:latin typeface="VNI-Times" pitchFamily="2" charset="0"/>
              </a:rPr>
              <a:t>1992: </a:t>
            </a:r>
            <a:r>
              <a:rPr lang="en-US" sz="2800" dirty="0" err="1">
                <a:latin typeface="VNI-Times" pitchFamily="2" charset="0"/>
              </a:rPr>
              <a:t>Quyeàn</a:t>
            </a:r>
            <a:r>
              <a:rPr lang="en-US" sz="2800" dirty="0">
                <a:latin typeface="VNI-Times" pitchFamily="2" charset="0"/>
              </a:rPr>
              <a:t>  </a:t>
            </a:r>
            <a:r>
              <a:rPr lang="en-US" sz="2800" dirty="0" err="1">
                <a:latin typeface="VNI-Times" pitchFamily="2" charset="0"/>
              </a:rPr>
              <a:t>thaûo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luaän</a:t>
            </a:r>
            <a:r>
              <a:rPr lang="en-US" sz="2800" dirty="0">
                <a:latin typeface="VNI-Times" pitchFamily="2" charset="0"/>
              </a:rPr>
              <a:t>, </a:t>
            </a:r>
            <a:r>
              <a:rPr lang="en-US" sz="2800" dirty="0" err="1">
                <a:latin typeface="VNI-Times" pitchFamily="2" charset="0"/>
              </a:rPr>
              <a:t>kieán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nghò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vôùi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nhaø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 smtClean="0">
                <a:latin typeface="VNI-Times" pitchFamily="2" charset="0"/>
              </a:rPr>
              <a:t>nöôùc</a:t>
            </a:r>
            <a:r>
              <a:rPr lang="en-US" sz="2800" dirty="0" smtClean="0">
                <a:latin typeface="VNI-Times" pitchFamily="2" charset="0"/>
              </a:rPr>
              <a:t>; </a:t>
            </a:r>
            <a:r>
              <a:rPr lang="en-US" sz="2800" dirty="0" err="1" smtClean="0">
                <a:latin typeface="VNI-Times" pitchFamily="2" charset="0"/>
              </a:rPr>
              <a:t>Quyeàn</a:t>
            </a:r>
            <a:r>
              <a:rPr lang="en-US" sz="2800" dirty="0" smtClean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bieåu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quyeát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khi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tröng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caàu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daân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yù</a:t>
            </a:r>
            <a:endParaRPr lang="en-US" sz="2800" dirty="0">
              <a:latin typeface="VNI-Times" pitchFamily="2" charset="0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sz="2800" dirty="0" smtClean="0">
                <a:latin typeface="VNI-Times" pitchFamily="2" charset="0"/>
              </a:rPr>
              <a:t>- </a:t>
            </a:r>
            <a:r>
              <a:rPr lang="en-US" sz="2800" dirty="0" err="1" smtClean="0">
                <a:latin typeface="VNI-Times" pitchFamily="2" charset="0"/>
              </a:rPr>
              <a:t>Ñieàu</a:t>
            </a:r>
            <a:r>
              <a:rPr lang="en-US" sz="2800" dirty="0" smtClean="0">
                <a:latin typeface="VNI-Times" pitchFamily="2" charset="0"/>
              </a:rPr>
              <a:t> </a:t>
            </a:r>
            <a:r>
              <a:rPr lang="en-US" sz="2800" dirty="0">
                <a:latin typeface="VNI-Times" pitchFamily="2" charset="0"/>
              </a:rPr>
              <a:t>54 HP </a:t>
            </a:r>
            <a:r>
              <a:rPr lang="en-US" sz="2800" dirty="0" smtClean="0">
                <a:latin typeface="VNI-Times" pitchFamily="2" charset="0"/>
              </a:rPr>
              <a:t>1992:  </a:t>
            </a:r>
            <a:r>
              <a:rPr lang="en-US" sz="2800" dirty="0" err="1">
                <a:latin typeface="VNI-Times" pitchFamily="2" charset="0"/>
              </a:rPr>
              <a:t>Quyeàn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baàu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cöû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vaø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öùng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cöû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vaøo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cô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quan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quyeàn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löïc</a:t>
            </a:r>
            <a:r>
              <a:rPr lang="en-US" sz="2800" dirty="0">
                <a:latin typeface="VNI-Times" pitchFamily="2" charset="0"/>
              </a:rPr>
              <a:t> NN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smtClean="0">
                <a:latin typeface="VNI-Times" pitchFamily="2" charset="0"/>
              </a:rPr>
              <a:t>- </a:t>
            </a:r>
            <a:r>
              <a:rPr lang="en-US" sz="2800" dirty="0" err="1" smtClean="0">
                <a:latin typeface="VNI-Times" pitchFamily="2" charset="0"/>
              </a:rPr>
              <a:t>Ñieàu</a:t>
            </a:r>
            <a:r>
              <a:rPr lang="en-US" sz="2800" dirty="0" smtClean="0">
                <a:latin typeface="VNI-Times" pitchFamily="2" charset="0"/>
              </a:rPr>
              <a:t> </a:t>
            </a:r>
            <a:r>
              <a:rPr lang="en-US" sz="2800" dirty="0">
                <a:latin typeface="VNI-Times" pitchFamily="2" charset="0"/>
              </a:rPr>
              <a:t>74 HP </a:t>
            </a:r>
            <a:r>
              <a:rPr lang="en-US" sz="2800" dirty="0" smtClean="0">
                <a:latin typeface="VNI-Times" pitchFamily="2" charset="0"/>
              </a:rPr>
              <a:t>1992:  </a:t>
            </a:r>
            <a:r>
              <a:rPr lang="en-US" sz="2800" dirty="0" err="1">
                <a:latin typeface="VNI-Times" pitchFamily="2" charset="0"/>
              </a:rPr>
              <a:t>Quyeàn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khieáu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naïi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toá</a:t>
            </a:r>
            <a:r>
              <a:rPr lang="en-US" sz="2800" dirty="0">
                <a:latin typeface="VNI-Times" pitchFamily="2" charset="0"/>
              </a:rPr>
              <a:t> </a:t>
            </a:r>
            <a:r>
              <a:rPr lang="en-US" sz="2800" dirty="0" err="1">
                <a:latin typeface="VNI-Times" pitchFamily="2" charset="0"/>
              </a:rPr>
              <a:t>caùo</a:t>
            </a:r>
            <a:endParaRPr lang="en-US" sz="2800" dirty="0">
              <a:latin typeface="VNI-Times" pitchFamily="2" charset="0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1430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00" y="1543883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VNI-Times" pitchFamily="2" charset="0"/>
              </a:rPr>
              <a:t>1. </a:t>
            </a:r>
            <a:r>
              <a:rPr lang="en-US" sz="2800" b="1" dirty="0" err="1" smtClean="0">
                <a:latin typeface="VNI-Times" pitchFamily="2" charset="0"/>
              </a:rPr>
              <a:t>Nhaân</a:t>
            </a:r>
            <a:r>
              <a:rPr lang="en-US" sz="2800" b="1" dirty="0" smtClean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daân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tham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gia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vaøo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coâng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vieäc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smtClean="0">
                <a:latin typeface="VNI-Times" pitchFamily="2" charset="0"/>
              </a:rPr>
              <a:t>QLNN, </a:t>
            </a:r>
            <a:r>
              <a:rPr lang="en-US" sz="2800" b="1" dirty="0" err="1" smtClean="0">
                <a:latin typeface="VNI-Times" pitchFamily="2" charset="0"/>
              </a:rPr>
              <a:t>QLù</a:t>
            </a:r>
            <a:r>
              <a:rPr lang="en-US" sz="2800" b="1" dirty="0" smtClean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xaõ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hoäi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70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" y="13716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marL="514350" indent="-51435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NHỮNG VẤN ĐỀ CHUNG VỀ QUẢN LÝ HCNN</a:t>
            </a:r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3008293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QUẢN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LÝ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HCNN TRONG LĨNH VỰC GIÁO DỤC</a:t>
            </a:r>
          </a:p>
          <a:p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381000" y="152400"/>
            <a:ext cx="8382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QUẢN LÝ </a:t>
            </a:r>
            <a:b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HÀNH CHÍNH NHÀ NƯỚC VỀ GIÁO DỤC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1143000"/>
            <a:ext cx="8686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65760" y="51816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442978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CHÍNH SÁCH ĐỐI VỚI GIÁO DỤC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8200" y="1524000"/>
            <a:ext cx="69342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838200" y="2895600"/>
            <a:ext cx="70104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38200" y="4267200"/>
            <a:ext cx="70866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200" y="1600200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15240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</a:t>
            </a:r>
            <a:endParaRPr lang="en-US" sz="4800" dirty="0"/>
          </a:p>
        </p:txBody>
      </p:sp>
      <p:sp>
        <p:nvSpPr>
          <p:cNvPr id="14" name="Oval 13"/>
          <p:cNvSpPr/>
          <p:nvPr/>
        </p:nvSpPr>
        <p:spPr>
          <a:xfrm>
            <a:off x="76200" y="2971800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8600" y="28956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2</a:t>
            </a:r>
            <a:endParaRPr lang="en-US" sz="4800" dirty="0"/>
          </a:p>
        </p:txBody>
      </p:sp>
      <p:sp>
        <p:nvSpPr>
          <p:cNvPr id="16" name="Oval 15"/>
          <p:cNvSpPr/>
          <p:nvPr/>
        </p:nvSpPr>
        <p:spPr>
          <a:xfrm>
            <a:off x="76200" y="4343400"/>
            <a:ext cx="762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42672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8636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343" y="152400"/>
            <a:ext cx="838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nguyeân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taéc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bản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veà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toå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chöùc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hoaït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ñoäng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cuûa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boä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maùy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nöôùc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CHXHCNVN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11430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52401" y="1371600"/>
            <a:ext cx="85779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 smtClean="0">
                <a:latin typeface="VNI-Helve" pitchFamily="2" charset="0"/>
              </a:rPr>
              <a:t>2. </a:t>
            </a:r>
            <a:r>
              <a:rPr lang="en-US" sz="2800" b="1" dirty="0" err="1" smtClean="0">
                <a:latin typeface="VNI-Helve" pitchFamily="2" charset="0"/>
              </a:rPr>
              <a:t>Nguyeân</a:t>
            </a:r>
            <a:r>
              <a:rPr lang="en-US" sz="2800" b="1" dirty="0" smtClean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taéc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Nhaø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nöôùc</a:t>
            </a:r>
            <a:r>
              <a:rPr lang="en-US" sz="2800" b="1" dirty="0">
                <a:latin typeface="VNI-Helve" pitchFamily="2" charset="0"/>
              </a:rPr>
              <a:t> CHXHCNVN </a:t>
            </a:r>
            <a:r>
              <a:rPr lang="en-US" sz="2800" b="1" dirty="0" err="1">
                <a:latin typeface="VNI-Helve" pitchFamily="2" charset="0"/>
              </a:rPr>
              <a:t>chòu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söï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laõnh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Helve" pitchFamily="2" charset="0"/>
              </a:rPr>
              <a:t>đạo</a:t>
            </a:r>
            <a:r>
              <a:rPr lang="en-US" sz="2800" b="1" dirty="0" smtClean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cuûa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ÑCSVN</a:t>
            </a:r>
            <a:r>
              <a:rPr lang="en-US" sz="2800" b="1" dirty="0">
                <a:solidFill>
                  <a:schemeClr val="bg1"/>
                </a:solidFill>
                <a:latin typeface="VNI-Helve" pitchFamily="2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1" y="2514600"/>
            <a:ext cx="88391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n-US" sz="3600" dirty="0">
                <a:latin typeface="VNI-Times" pitchFamily="2" charset="0"/>
              </a:rPr>
              <a:t> </a:t>
            </a:r>
            <a:r>
              <a:rPr lang="en-US" sz="2800" dirty="0">
                <a:latin typeface="VNI-Helve" pitchFamily="2" charset="0"/>
              </a:rPr>
              <a:t>-  </a:t>
            </a:r>
            <a:r>
              <a:rPr lang="en-US" sz="2800" dirty="0" err="1">
                <a:latin typeface="VNI-Helve" pitchFamily="2" charset="0"/>
              </a:rPr>
              <a:t>Ñaûng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laõnh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ñaïo</a:t>
            </a:r>
            <a:r>
              <a:rPr lang="en-US" sz="2800" dirty="0">
                <a:latin typeface="VNI-Helve" pitchFamily="2" charset="0"/>
              </a:rPr>
              <a:t> NN </a:t>
            </a:r>
            <a:r>
              <a:rPr lang="en-US" sz="2800" dirty="0" err="1">
                <a:latin typeface="VNI-Helve" pitchFamily="2" charset="0"/>
              </a:rPr>
              <a:t>baèng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naêng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löïc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chính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 smtClean="0">
                <a:latin typeface="VNI-Helve" pitchFamily="2" charset="0"/>
              </a:rPr>
              <a:t>trò</a:t>
            </a:r>
            <a:r>
              <a:rPr lang="en-US" sz="2800" dirty="0" smtClean="0">
                <a:latin typeface="VNI-Helve" pitchFamily="2" charset="0"/>
              </a:rPr>
              <a:t>: </a:t>
            </a:r>
            <a:r>
              <a:rPr lang="en-US" sz="2800" dirty="0" err="1">
                <a:latin typeface="VNI-Helve" pitchFamily="2" charset="0"/>
              </a:rPr>
              <a:t>ñeà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ra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chieán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löôïc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phaùt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trieån</a:t>
            </a:r>
            <a:r>
              <a:rPr lang="en-US" sz="2800" dirty="0">
                <a:latin typeface="VNI-Helve" pitchFamily="2" charset="0"/>
              </a:rPr>
              <a:t> </a:t>
            </a:r>
          </a:p>
          <a:p>
            <a:pPr lvl="1">
              <a:defRPr/>
            </a:pPr>
            <a:r>
              <a:rPr lang="en-US" sz="2800" dirty="0" smtClean="0">
                <a:latin typeface="VNI-Helve" pitchFamily="2" charset="0"/>
              </a:rPr>
              <a:t> </a:t>
            </a:r>
            <a:r>
              <a:rPr lang="en-US" sz="2800" dirty="0">
                <a:latin typeface="VNI-Helve" pitchFamily="2" charset="0"/>
              </a:rPr>
              <a:t>- </a:t>
            </a:r>
            <a:r>
              <a:rPr lang="en-US" sz="2800" dirty="0" err="1">
                <a:latin typeface="VNI-Helve" pitchFamily="2" charset="0"/>
              </a:rPr>
              <a:t>Ñaûng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giôùi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thieäu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caùc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ñaûng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vieân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öu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tuù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vaøo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boä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maùy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nhaø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nöôùc</a:t>
            </a:r>
            <a:r>
              <a:rPr lang="en-US" sz="2800" dirty="0">
                <a:latin typeface="VNI-Helve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950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343" y="152400"/>
            <a:ext cx="838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nguyeân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taéc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bản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veà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toå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chöùc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hoaït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ñoäng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cuûa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boä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maùy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nhaø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nöôùc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CHXHCNVN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11430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1524000"/>
            <a:ext cx="883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VNI-Helve" pitchFamily="2" charset="0"/>
              </a:rPr>
              <a:t>3. </a:t>
            </a:r>
            <a:r>
              <a:rPr lang="en-US" sz="3200" b="1" dirty="0" err="1" smtClean="0">
                <a:latin typeface="VNI-Helve" pitchFamily="2" charset="0"/>
              </a:rPr>
              <a:t>Nguyeân</a:t>
            </a:r>
            <a:r>
              <a:rPr lang="en-US" sz="3200" b="1" dirty="0" smtClean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taéc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Helve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Helve" pitchFamily="2" charset="0"/>
              </a:rPr>
              <a:t>trung</a:t>
            </a:r>
            <a:r>
              <a:rPr lang="en-US" sz="32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Helve" pitchFamily="2" charset="0"/>
              </a:rPr>
              <a:t>daân</a:t>
            </a:r>
            <a:r>
              <a:rPr lang="en-US" sz="32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Helve" pitchFamily="2" charset="0"/>
              </a:rPr>
              <a:t>chuû</a:t>
            </a:r>
            <a:r>
              <a:rPr lang="en-US" sz="3200" b="1" dirty="0">
                <a:solidFill>
                  <a:srgbClr val="FF0000"/>
                </a:solidFill>
                <a:latin typeface="VNI-Helve" pitchFamily="2" charset="0"/>
              </a:rPr>
              <a:t>:</a:t>
            </a:r>
            <a:r>
              <a:rPr lang="en-US" sz="3200" b="1" dirty="0">
                <a:solidFill>
                  <a:schemeClr val="bg1"/>
                </a:solidFill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theå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hieän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trong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moái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quan</a:t>
            </a:r>
            <a:r>
              <a:rPr lang="en-US" sz="3200" b="1" dirty="0">
                <a:latin typeface="VNI-Helve" pitchFamily="2" charset="0"/>
              </a:rPr>
              <a:t> </a:t>
            </a:r>
            <a:r>
              <a:rPr lang="en-US" sz="3200" b="1" dirty="0" err="1">
                <a:latin typeface="VNI-Helve" pitchFamily="2" charset="0"/>
              </a:rPr>
              <a:t>heä</a:t>
            </a:r>
            <a:endParaRPr lang="en-US" sz="3200" b="1" dirty="0">
              <a:latin typeface="VNI-Helve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89560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  <a:defRPr/>
            </a:pPr>
            <a:r>
              <a:rPr lang="en-US" sz="2800" dirty="0">
                <a:latin typeface="VNI-Times" pitchFamily="2" charset="0"/>
              </a:rPr>
              <a:t> - </a:t>
            </a:r>
            <a:r>
              <a:rPr lang="en-US" sz="2800" dirty="0" err="1">
                <a:latin typeface="VNI-Helve" pitchFamily="2" charset="0"/>
              </a:rPr>
              <a:t>Trung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öông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laõnh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ñaïo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thoáng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nhaát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treân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cô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sôû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baøn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baïc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vôùi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ñòa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phöông</a:t>
            </a:r>
            <a:endParaRPr lang="en-US" sz="2800" dirty="0">
              <a:latin typeface="VNI-Helve" pitchFamily="2" charset="0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sz="2800" dirty="0">
                <a:latin typeface="VNI-Helve" pitchFamily="2" charset="0"/>
              </a:rPr>
              <a:t>  - </a:t>
            </a:r>
            <a:r>
              <a:rPr lang="en-US" sz="2800" dirty="0" err="1">
                <a:latin typeface="VNI-Helve" pitchFamily="2" charset="0"/>
              </a:rPr>
              <a:t>Thieåu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soá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phuïc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tuøng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ña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soá</a:t>
            </a:r>
            <a:endParaRPr lang="en-US" sz="2800" dirty="0">
              <a:latin typeface="VNI-Helve" pitchFamily="2" charset="0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sz="2800" dirty="0">
                <a:latin typeface="VNI-Helve" pitchFamily="2" charset="0"/>
              </a:rPr>
              <a:t>  - </a:t>
            </a:r>
            <a:r>
              <a:rPr lang="en-US" sz="2800" dirty="0" err="1">
                <a:latin typeface="VNI-Helve" pitchFamily="2" charset="0"/>
              </a:rPr>
              <a:t>Nhaân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vieân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phuïc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tuøng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thuû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tröôûng</a:t>
            </a:r>
            <a:endParaRPr lang="en-US" sz="2800" dirty="0">
              <a:latin typeface="VNI-Helv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343" y="152400"/>
            <a:ext cx="838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Nhöõng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nguyeân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taéc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Helve" pitchFamily="2" charset="0"/>
              </a:rPr>
              <a:t>bản</a:t>
            </a:r>
            <a:r>
              <a:rPr lang="en-US" sz="2800" b="1" dirty="0" smtClean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veà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toå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chöùc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vaø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hoaït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Helve" pitchFamily="2" charset="0"/>
              </a:rPr>
              <a:t>ñoäng</a:t>
            </a:r>
            <a:r>
              <a:rPr lang="en-US" sz="2800" b="1" dirty="0" smtClean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Helve" pitchFamily="2" charset="0"/>
              </a:rPr>
              <a:t>cuûa</a:t>
            </a:r>
            <a:r>
              <a:rPr lang="en-US" sz="2800" b="1" dirty="0" smtClean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boä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maùy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nhaø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Helve" pitchFamily="2" charset="0"/>
              </a:rPr>
              <a:t>nöôùc</a:t>
            </a:r>
            <a:r>
              <a:rPr lang="en-US" sz="2800" b="1" dirty="0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VNI-Helve" pitchFamily="2" charset="0"/>
              </a:rPr>
              <a:t>CHXHCNVN</a:t>
            </a:r>
            <a:endParaRPr lang="en-US" sz="2800" b="1" dirty="0">
              <a:solidFill>
                <a:srgbClr val="FF0000"/>
              </a:solidFill>
              <a:latin typeface="VNI-Helve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11430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" y="2370415"/>
            <a:ext cx="91440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n-US" sz="3200" dirty="0" smtClean="0">
                <a:latin typeface="VNI-Helve" pitchFamily="2" charset="0"/>
              </a:rPr>
              <a:t>*</a:t>
            </a:r>
            <a:r>
              <a:rPr lang="en-US" sz="2800" i="1" dirty="0" err="1" smtClean="0">
                <a:latin typeface="VNI-Helve" pitchFamily="2" charset="0"/>
              </a:rPr>
              <a:t>Ñieàu</a:t>
            </a:r>
            <a:r>
              <a:rPr lang="en-US" sz="2800" i="1" dirty="0" smtClean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kieän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ñaûm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baûo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nguyeân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taéc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>
                <a:latin typeface="VNI-Helve" pitchFamily="2" charset="0"/>
              </a:rPr>
              <a:t>phaùp</a:t>
            </a:r>
            <a:r>
              <a:rPr lang="en-US" sz="2800" i="1" dirty="0">
                <a:latin typeface="VNI-Helve" pitchFamily="2" charset="0"/>
              </a:rPr>
              <a:t> </a:t>
            </a:r>
            <a:r>
              <a:rPr lang="en-US" sz="2800" i="1" dirty="0" err="1" smtClean="0">
                <a:latin typeface="VNI-Helve" pitchFamily="2" charset="0"/>
              </a:rPr>
              <a:t>cheá</a:t>
            </a:r>
            <a:r>
              <a:rPr lang="en-US" sz="2800" dirty="0" smtClean="0">
                <a:latin typeface="VNI-Helve" pitchFamily="2" charset="0"/>
              </a:rPr>
              <a:t>:</a:t>
            </a:r>
          </a:p>
          <a:p>
            <a:pPr lvl="1">
              <a:defRPr/>
            </a:pPr>
            <a:r>
              <a:rPr lang="en-US" sz="2800" dirty="0" smtClean="0">
                <a:latin typeface="VNI-Helve" pitchFamily="2" charset="0"/>
              </a:rPr>
              <a:t>- </a:t>
            </a:r>
            <a:r>
              <a:rPr lang="en-US" sz="2800" dirty="0" err="1">
                <a:latin typeface="VNI-Helve" pitchFamily="2" charset="0"/>
              </a:rPr>
              <a:t>Nhaø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nöôùc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phaûi</a:t>
            </a:r>
            <a:r>
              <a:rPr lang="en-US" sz="2800" dirty="0">
                <a:latin typeface="VNI-Helve" pitchFamily="2" charset="0"/>
              </a:rPr>
              <a:t> ban </a:t>
            </a:r>
            <a:r>
              <a:rPr lang="en-US" sz="2800" dirty="0" err="1">
                <a:latin typeface="VNI-Helve" pitchFamily="2" charset="0"/>
              </a:rPr>
              <a:t>haønh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caùc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vaên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baûn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phaùp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luaät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moät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caùch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kòp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thôøi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coù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heä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thoáng</a:t>
            </a:r>
            <a:r>
              <a:rPr lang="en-US" sz="2800" dirty="0">
                <a:latin typeface="VNI-Helve" pitchFamily="2" charset="0"/>
              </a:rPr>
              <a:t>, </a:t>
            </a:r>
            <a:r>
              <a:rPr lang="en-US" sz="2800" dirty="0" err="1">
                <a:latin typeface="VNI-Helve" pitchFamily="2" charset="0"/>
              </a:rPr>
              <a:t>caùc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vaên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baûn</a:t>
            </a:r>
            <a:r>
              <a:rPr lang="en-US" sz="2800" dirty="0">
                <a:latin typeface="VNI-Helve" pitchFamily="2" charset="0"/>
              </a:rPr>
              <a:t>  </a:t>
            </a:r>
            <a:r>
              <a:rPr lang="en-US" sz="2800" dirty="0" err="1">
                <a:latin typeface="VNI-Helve" pitchFamily="2" charset="0"/>
              </a:rPr>
              <a:t>döôùi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luaät</a:t>
            </a:r>
            <a:r>
              <a:rPr lang="en-US" sz="2800" dirty="0">
                <a:latin typeface="VNI-Helve" pitchFamily="2" charset="0"/>
              </a:rPr>
              <a:t> (</a:t>
            </a:r>
            <a:r>
              <a:rPr lang="en-US" sz="2800" dirty="0" err="1">
                <a:latin typeface="VNI-Helve" pitchFamily="2" charset="0"/>
              </a:rPr>
              <a:t>vaên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baûn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phaùp</a:t>
            </a:r>
            <a:r>
              <a:rPr lang="en-US" sz="2800" dirty="0">
                <a:latin typeface="VNI-Helve" pitchFamily="2" charset="0"/>
              </a:rPr>
              <a:t> qui) </a:t>
            </a:r>
            <a:r>
              <a:rPr lang="en-US" sz="2800" dirty="0" err="1">
                <a:latin typeface="VNI-Helve" pitchFamily="2" charset="0"/>
              </a:rPr>
              <a:t>phaûi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kòp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thôøi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ñoàng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boä</a:t>
            </a:r>
            <a:endParaRPr lang="en-US" sz="2800" dirty="0">
              <a:latin typeface="VNI-Helve" pitchFamily="2" charset="0"/>
            </a:endParaRPr>
          </a:p>
          <a:p>
            <a:pPr lvl="1">
              <a:defRPr/>
            </a:pPr>
            <a:r>
              <a:rPr lang="en-US" sz="2800" dirty="0" smtClean="0">
                <a:latin typeface="VNI-Helve" pitchFamily="2" charset="0"/>
              </a:rPr>
              <a:t>-  </a:t>
            </a:r>
            <a:r>
              <a:rPr lang="en-US" sz="2800" dirty="0" err="1">
                <a:latin typeface="VNI-Helve" pitchFamily="2" charset="0"/>
              </a:rPr>
              <a:t>Caùc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cô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quan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nhaø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nöôùc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hoaït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ñoäng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trong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khuoân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khoå</a:t>
            </a:r>
            <a:r>
              <a:rPr lang="en-US" sz="2800" dirty="0">
                <a:latin typeface="VNI-Helve" pitchFamily="2" charset="0"/>
              </a:rPr>
              <a:t> qui </a:t>
            </a:r>
            <a:r>
              <a:rPr lang="en-US" sz="2800" dirty="0" err="1">
                <a:latin typeface="VNI-Helve" pitchFamily="2" charset="0"/>
              </a:rPr>
              <a:t>moâ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thaåm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quyeàn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cuûa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mình</a:t>
            </a:r>
            <a:r>
              <a:rPr lang="en-US" sz="2800" dirty="0">
                <a:latin typeface="VNI-Helve" pitchFamily="2" charset="0"/>
              </a:rPr>
              <a:t> </a:t>
            </a:r>
          </a:p>
          <a:p>
            <a:pPr lvl="1">
              <a:defRPr/>
            </a:pPr>
            <a:r>
              <a:rPr lang="en-US" sz="2800" dirty="0" smtClean="0">
                <a:latin typeface="VNI-Helve" pitchFamily="2" charset="0"/>
              </a:rPr>
              <a:t>-  </a:t>
            </a:r>
            <a:r>
              <a:rPr lang="en-US" sz="2800" dirty="0" err="1">
                <a:latin typeface="VNI-Helve" pitchFamily="2" charset="0"/>
              </a:rPr>
              <a:t>Caùc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cô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quan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nhaø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nöôùc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phaûi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toân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 smtClean="0">
                <a:latin typeface="VNI-Helve" pitchFamily="2" charset="0"/>
              </a:rPr>
              <a:t>troïng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 smtClean="0">
                <a:latin typeface="VNI-Helve" pitchFamily="2" charset="0"/>
              </a:rPr>
              <a:t>Hieán</a:t>
            </a:r>
            <a:r>
              <a:rPr lang="en-US" sz="2800" dirty="0" smtClean="0">
                <a:latin typeface="VNI-Helve" pitchFamily="2" charset="0"/>
              </a:rPr>
              <a:t> </a:t>
            </a:r>
            <a:r>
              <a:rPr lang="en-US" sz="2800" dirty="0" err="1" smtClean="0">
                <a:latin typeface="VNI-Helve" pitchFamily="2" charset="0"/>
              </a:rPr>
              <a:t>phaùp</a:t>
            </a:r>
            <a:r>
              <a:rPr lang="en-US" sz="2800" dirty="0" smtClean="0">
                <a:latin typeface="VNI-Helve" pitchFamily="2" charset="0"/>
              </a:rPr>
              <a:t> </a:t>
            </a:r>
            <a:r>
              <a:rPr lang="en-US" sz="2800" dirty="0" err="1" smtClean="0">
                <a:latin typeface="VNI-Helve" pitchFamily="2" charset="0"/>
              </a:rPr>
              <a:t>vaø</a:t>
            </a:r>
            <a:r>
              <a:rPr lang="en-US" sz="2800" dirty="0" smtClean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Luaät</a:t>
            </a:r>
            <a:endParaRPr lang="en-US" sz="2800" dirty="0">
              <a:latin typeface="VNI-Helve" pitchFamily="2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295400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VNI-Helve" pitchFamily="2" charset="0"/>
              </a:rPr>
              <a:t>4. </a:t>
            </a:r>
            <a:r>
              <a:rPr lang="en-US" sz="2800" b="1" dirty="0" err="1">
                <a:latin typeface="VNI-Helve" pitchFamily="2" charset="0"/>
              </a:rPr>
              <a:t>Nguyeân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taéc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phaùp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 smtClean="0">
                <a:latin typeface="VNI-Helve" pitchFamily="2" charset="0"/>
              </a:rPr>
              <a:t>chế</a:t>
            </a:r>
            <a:r>
              <a:rPr lang="en-US" sz="2800" b="1" dirty="0" smtClean="0">
                <a:latin typeface="VNI-Helve" pitchFamily="2" charset="0"/>
              </a:rPr>
              <a:t>:  </a:t>
            </a:r>
            <a:r>
              <a:rPr lang="en-US" sz="2800" dirty="0" err="1">
                <a:latin typeface="VNI-Helve" pitchFamily="2" charset="0"/>
              </a:rPr>
              <a:t>Toân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troïng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vaø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thöïc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hieän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phaùp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luaät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nghieâm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minh,trieät</a:t>
            </a:r>
            <a:r>
              <a:rPr lang="en-US" sz="2800" dirty="0">
                <a:latin typeface="VNI-Helve" pitchFamily="2" charset="0"/>
              </a:rPr>
              <a:t> </a:t>
            </a:r>
            <a:r>
              <a:rPr lang="en-US" sz="2800" dirty="0" err="1">
                <a:latin typeface="VNI-Helve" pitchFamily="2" charset="0"/>
              </a:rPr>
              <a:t>ñeå,chínhxaùc</a:t>
            </a:r>
            <a:endParaRPr lang="en-US" sz="2800" b="1" dirty="0">
              <a:latin typeface="VNI-Helv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caáu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toå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chöùc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boä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maùy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nhaø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VNI-Times" pitchFamily="2" charset="0"/>
              </a:rPr>
              <a:t>nöôùc</a:t>
            </a: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 CHXHCNVN(HP 1992)</a:t>
            </a:r>
          </a:p>
          <a:p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971800" y="990600"/>
            <a:ext cx="35814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err="1" smtClean="0"/>
              <a:t>Bộ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máy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nước</a:t>
            </a:r>
            <a:endParaRPr lang="en-US" sz="2800" b="1" dirty="0">
              <a:effectLst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3733800" y="1828800"/>
            <a:ext cx="9144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648200" y="1828800"/>
            <a:ext cx="6858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648200" y="1828800"/>
            <a:ext cx="3352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1447800" y="1828800"/>
            <a:ext cx="32004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2209800"/>
            <a:ext cx="1752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/>
              <a:t>Cơ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quan</a:t>
            </a:r>
            <a:r>
              <a:rPr lang="en-US" sz="2000" b="1" dirty="0" smtClean="0"/>
              <a:t> 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/>
              <a:t>Q</a:t>
            </a:r>
            <a:r>
              <a:rPr lang="en-US" sz="2000" b="1" dirty="0" err="1" smtClean="0"/>
              <a:t>uyền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lực</a:t>
            </a:r>
            <a:r>
              <a:rPr lang="en-US" sz="2000" b="1" dirty="0" smtClean="0"/>
              <a:t> NN</a:t>
            </a:r>
            <a:endParaRPr lang="en-US" sz="2000" b="1" dirty="0">
              <a:effectLst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3276600"/>
            <a:ext cx="1752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 dirty="0" err="1" smtClean="0">
                <a:solidFill>
                  <a:srgbClr val="000000"/>
                </a:solidFill>
                <a:effectLst/>
              </a:rPr>
              <a:t>Quốc</a:t>
            </a:r>
            <a:r>
              <a:rPr lang="en-US" sz="24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</a:rPr>
              <a:t>Hội</a:t>
            </a:r>
            <a:endParaRPr lang="en-US" sz="2400" dirty="0">
              <a:effectLst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4572000" y="2209800"/>
            <a:ext cx="1981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>
              <a:solidFill>
                <a:schemeClr val="bg1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effectLst/>
              </a:rPr>
              <a:t>Cơ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quan</a:t>
            </a:r>
            <a:endParaRPr lang="en-US" sz="2000" b="1" dirty="0" smtClean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/>
              <a:t>X</a:t>
            </a:r>
            <a:r>
              <a:rPr lang="en-US" sz="2000" b="1" dirty="0" err="1" smtClean="0">
                <a:effectLst/>
              </a:rPr>
              <a:t>ét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xử</a:t>
            </a:r>
            <a:endParaRPr lang="en-US" sz="2000" b="1" dirty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1400" dirty="0">
              <a:effectLst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6781800" y="2209800"/>
            <a:ext cx="2362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>
              <a:solidFill>
                <a:schemeClr val="bg1"/>
              </a:solidFill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effectLst/>
              </a:rPr>
              <a:t>Cơ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quan</a:t>
            </a:r>
            <a:r>
              <a:rPr lang="en-US" sz="2000" b="1" dirty="0" smtClean="0">
                <a:effectLst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/>
              <a:t>K</a:t>
            </a:r>
            <a:r>
              <a:rPr lang="en-US" sz="2000" b="1" dirty="0" err="1" smtClean="0">
                <a:effectLst/>
              </a:rPr>
              <a:t>iểm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sát</a:t>
            </a:r>
            <a:endParaRPr lang="en-US" sz="2000" b="1" dirty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1400" dirty="0">
              <a:solidFill>
                <a:schemeClr val="bg1"/>
              </a:solidFill>
              <a:effectLst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6781800" y="3276600"/>
            <a:ext cx="2362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effectLst/>
              </a:rPr>
              <a:t>Viện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kiểm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sát</a:t>
            </a:r>
            <a:r>
              <a:rPr lang="en-US" sz="2000" b="1" dirty="0" smtClean="0">
                <a:effectLst/>
              </a:rPr>
              <a:t> ND 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effectLst/>
              </a:rPr>
              <a:t>tối</a:t>
            </a:r>
            <a:r>
              <a:rPr lang="en-US" sz="2000" b="1" dirty="0" smtClean="0">
                <a:effectLst/>
              </a:rPr>
              <a:t> </a:t>
            </a:r>
            <a:r>
              <a:rPr lang="en-US" sz="2000" b="1" dirty="0" err="1" smtClean="0">
                <a:effectLst/>
              </a:rPr>
              <a:t>cao</a:t>
            </a:r>
            <a:endParaRPr lang="en-US" sz="2000" b="1" dirty="0">
              <a:effectLst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6781800" y="4191000"/>
            <a:ext cx="2362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</a:rPr>
              <a:t>Viện</a:t>
            </a: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</a:rPr>
              <a:t>kiểm</a:t>
            </a: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</a:rPr>
              <a:t>sát</a:t>
            </a:r>
            <a:r>
              <a:rPr lang="en-US" sz="2000" b="1" dirty="0" smtClean="0">
                <a:solidFill>
                  <a:srgbClr val="000000"/>
                </a:solidFill>
              </a:rPr>
              <a:t> ND 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</a:rPr>
              <a:t>tỉnh</a:t>
            </a:r>
            <a:r>
              <a:rPr lang="en-US" sz="2000" b="1" dirty="0" smtClean="0">
                <a:solidFill>
                  <a:srgbClr val="000000"/>
                </a:solidFill>
              </a:rPr>
              <a:t>, TP</a:t>
            </a:r>
            <a:endParaRPr lang="en-US" sz="20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572000" y="3276600"/>
            <a:ext cx="1981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Tòa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án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ND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Tối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cao</a:t>
            </a:r>
            <a:endParaRPr lang="en-US" sz="1400" dirty="0">
              <a:effectLst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4572000" y="4191000"/>
            <a:ext cx="1981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Tòa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án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nhân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dân</a:t>
            </a:r>
            <a:endParaRPr lang="en-US" sz="2000" b="1" dirty="0" smtClean="0">
              <a:solidFill>
                <a:srgbClr val="000000"/>
              </a:solidFill>
              <a:effectLst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</a:rPr>
              <a:t>Tỉnh</a:t>
            </a:r>
            <a:r>
              <a:rPr lang="en-US" sz="2000" b="1" dirty="0" smtClean="0">
                <a:solidFill>
                  <a:srgbClr val="000000"/>
                </a:solidFill>
              </a:rPr>
              <a:t>, TP TW</a:t>
            </a:r>
            <a:endParaRPr lang="en-US" sz="20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4572000" y="5105400"/>
            <a:ext cx="1981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Tòa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án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ND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quận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huyện</a:t>
            </a:r>
            <a:endParaRPr lang="en-US" sz="20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6781800" y="5105400"/>
            <a:ext cx="2362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Viện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kiểm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sát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 ND 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Quận</a:t>
            </a:r>
            <a:r>
              <a:rPr lang="en-US" sz="2000" b="1" dirty="0" smtClean="0">
                <a:solidFill>
                  <a:srgbClr val="000000"/>
                </a:solidFill>
                <a:effectLst/>
              </a:rPr>
              <a:t>/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huyện</a:t>
            </a:r>
            <a:endParaRPr lang="en-US" sz="20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106362" y="5029200"/>
            <a:ext cx="16462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Hoäi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ñoàng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Huyeän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quaän</a:t>
            </a:r>
            <a:endParaRPr lang="en-US" sz="2000" b="1" dirty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dirty="0">
              <a:effectLst/>
            </a:endParaRP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106362" y="4114800"/>
            <a:ext cx="16462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Hoäi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ñoàng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Tænh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Tp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TW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dirty="0">
              <a:effectLst/>
            </a:endParaRP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119062" y="6019800"/>
            <a:ext cx="17097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Hoäi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ñoàng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ND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Xaõ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Phöôøng</a:t>
            </a:r>
            <a:endParaRPr lang="en-US" sz="2000" b="1" dirty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dirty="0">
              <a:effectLst/>
            </a:endParaRPr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2057400" y="2209800"/>
            <a:ext cx="19954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000000"/>
                </a:solidFill>
                <a:effectLst/>
              </a:rPr>
              <a:t>Cô quan quaûn lyù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000000"/>
                </a:solidFill>
                <a:effectLst/>
              </a:rPr>
              <a:t>   Haønh chaùnh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>
              <a:effectLst/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2286000" y="3352800"/>
            <a:ext cx="15922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effectLst/>
              </a:rPr>
              <a:t>Chính phuû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>
              <a:effectLst/>
            </a:endParaRPr>
          </a:p>
        </p:txBody>
      </p:sp>
      <p:sp>
        <p:nvSpPr>
          <p:cNvPr id="26" name="Text Box 39"/>
          <p:cNvSpPr txBox="1">
            <a:spLocks noChangeArrowheads="1"/>
          </p:cNvSpPr>
          <p:nvPr/>
        </p:nvSpPr>
        <p:spPr bwMode="auto">
          <a:xfrm>
            <a:off x="2387186" y="4191000"/>
            <a:ext cx="165141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solidFill>
                  <a:srgbClr val="000000"/>
                </a:solidFill>
                <a:effectLst/>
              </a:rPr>
              <a:t>UBND</a:t>
            </a:r>
            <a:endParaRPr lang="en-US" sz="2000" b="1" dirty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effectLst/>
              </a:rPr>
              <a:t>Tænh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Tp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 TW</a:t>
            </a: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2209800" y="5105400"/>
            <a:ext cx="21494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solidFill>
                  <a:srgbClr val="000000"/>
                </a:solidFill>
                <a:effectLst/>
              </a:rPr>
              <a:t>UBND</a:t>
            </a:r>
            <a:endParaRPr lang="en-US" sz="2000" b="1" dirty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solidFill>
                  <a:srgbClr val="000000"/>
                </a:solidFill>
                <a:effectLst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effectLst/>
              </a:rPr>
              <a:t>Huyeän</a:t>
            </a:r>
            <a:r>
              <a:rPr lang="en-US" sz="2000" b="1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effectLst/>
              </a:rPr>
              <a:t>Quaän</a:t>
            </a:r>
            <a:endParaRPr lang="en-US" sz="2000" b="1" dirty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dirty="0">
              <a:effectLst/>
            </a:endParaRPr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2209800" y="6019800"/>
            <a:ext cx="2092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000000"/>
                </a:solidFill>
                <a:effectLst/>
              </a:rPr>
              <a:t>Uyû ban nhaân daân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000000"/>
                </a:solidFill>
                <a:effectLst/>
              </a:rPr>
              <a:t>Xaõ, phöôøng</a:t>
            </a:r>
            <a:endParaRPr lang="en-US" sz="2000">
              <a:effectLst/>
            </a:endParaRPr>
          </a:p>
        </p:txBody>
      </p:sp>
      <p:sp>
        <p:nvSpPr>
          <p:cNvPr id="29" name="Line 46"/>
          <p:cNvSpPr>
            <a:spLocks noChangeShapeType="1"/>
          </p:cNvSpPr>
          <p:nvPr/>
        </p:nvSpPr>
        <p:spPr bwMode="auto">
          <a:xfrm>
            <a:off x="762000" y="2895600"/>
            <a:ext cx="0" cy="4572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Line 49"/>
          <p:cNvSpPr>
            <a:spLocks noChangeShapeType="1"/>
          </p:cNvSpPr>
          <p:nvPr/>
        </p:nvSpPr>
        <p:spPr bwMode="auto">
          <a:xfrm>
            <a:off x="762000" y="5791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Line 50"/>
          <p:cNvSpPr>
            <a:spLocks noChangeShapeType="1"/>
          </p:cNvSpPr>
          <p:nvPr/>
        </p:nvSpPr>
        <p:spPr bwMode="auto">
          <a:xfrm flipH="1">
            <a:off x="3193255" y="2971800"/>
            <a:ext cx="19637" cy="3048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Line 54"/>
          <p:cNvSpPr>
            <a:spLocks noChangeShapeType="1"/>
          </p:cNvSpPr>
          <p:nvPr/>
        </p:nvSpPr>
        <p:spPr bwMode="auto">
          <a:xfrm>
            <a:off x="5562600" y="2895600"/>
            <a:ext cx="0" cy="3810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Line 57"/>
          <p:cNvSpPr>
            <a:spLocks noChangeShapeType="1"/>
          </p:cNvSpPr>
          <p:nvPr/>
        </p:nvSpPr>
        <p:spPr bwMode="auto">
          <a:xfrm>
            <a:off x="7924800" y="2895600"/>
            <a:ext cx="0" cy="3810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Line 59"/>
          <p:cNvSpPr>
            <a:spLocks noChangeShapeType="1"/>
          </p:cNvSpPr>
          <p:nvPr/>
        </p:nvSpPr>
        <p:spPr bwMode="auto">
          <a:xfrm>
            <a:off x="7924800" y="48768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Line 60"/>
          <p:cNvSpPr>
            <a:spLocks noChangeShapeType="1"/>
          </p:cNvSpPr>
          <p:nvPr/>
        </p:nvSpPr>
        <p:spPr bwMode="auto">
          <a:xfrm>
            <a:off x="1828800" y="3657600"/>
            <a:ext cx="4572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Line 61"/>
          <p:cNvSpPr>
            <a:spLocks noChangeShapeType="1"/>
          </p:cNvSpPr>
          <p:nvPr/>
        </p:nvSpPr>
        <p:spPr bwMode="auto">
          <a:xfrm>
            <a:off x="2019300" y="4495800"/>
            <a:ext cx="2667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7" name="Line 62"/>
          <p:cNvSpPr>
            <a:spLocks noChangeShapeType="1"/>
          </p:cNvSpPr>
          <p:nvPr/>
        </p:nvSpPr>
        <p:spPr bwMode="auto">
          <a:xfrm flipV="1">
            <a:off x="2019300" y="5410199"/>
            <a:ext cx="2667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Line 63"/>
          <p:cNvSpPr>
            <a:spLocks noChangeShapeType="1"/>
          </p:cNvSpPr>
          <p:nvPr/>
        </p:nvSpPr>
        <p:spPr bwMode="auto">
          <a:xfrm>
            <a:off x="1905000" y="6400800"/>
            <a:ext cx="3810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" name="Line 64"/>
          <p:cNvSpPr>
            <a:spLocks noChangeShapeType="1"/>
          </p:cNvSpPr>
          <p:nvPr/>
        </p:nvSpPr>
        <p:spPr bwMode="auto">
          <a:xfrm>
            <a:off x="762000" y="3124200"/>
            <a:ext cx="71628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" name="Line 65"/>
          <p:cNvSpPr>
            <a:spLocks noChangeShapeType="1"/>
          </p:cNvSpPr>
          <p:nvPr/>
        </p:nvSpPr>
        <p:spPr bwMode="auto">
          <a:xfrm>
            <a:off x="762000" y="4038600"/>
            <a:ext cx="71628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347912" y="3276600"/>
            <a:ext cx="1843088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195512" y="2209800"/>
            <a:ext cx="1995488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286000" y="4191000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286000" y="5105400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8100" y="4191000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5497" y="5105400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8100" y="6057900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286000" y="6027737"/>
            <a:ext cx="1905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67"/>
          <p:cNvSpPr>
            <a:spLocks noChangeShapeType="1"/>
          </p:cNvSpPr>
          <p:nvPr/>
        </p:nvSpPr>
        <p:spPr bwMode="auto">
          <a:xfrm>
            <a:off x="762000" y="4953000"/>
            <a:ext cx="71628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>
            <a:off x="762000" y="48768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Line 52"/>
          <p:cNvSpPr>
            <a:spLocks noChangeShapeType="1"/>
          </p:cNvSpPr>
          <p:nvPr/>
        </p:nvSpPr>
        <p:spPr bwMode="auto">
          <a:xfrm>
            <a:off x="3276600" y="48768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" name="Line 56"/>
          <p:cNvSpPr>
            <a:spLocks noChangeShapeType="1"/>
          </p:cNvSpPr>
          <p:nvPr/>
        </p:nvSpPr>
        <p:spPr bwMode="auto">
          <a:xfrm>
            <a:off x="5562600" y="48768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" name="Line 59"/>
          <p:cNvSpPr>
            <a:spLocks noChangeShapeType="1"/>
          </p:cNvSpPr>
          <p:nvPr/>
        </p:nvSpPr>
        <p:spPr bwMode="auto">
          <a:xfrm>
            <a:off x="7924800" y="48768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" name="Line 52"/>
          <p:cNvSpPr>
            <a:spLocks noChangeShapeType="1"/>
          </p:cNvSpPr>
          <p:nvPr/>
        </p:nvSpPr>
        <p:spPr bwMode="auto">
          <a:xfrm>
            <a:off x="3200400" y="5791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6" name="Line 48"/>
          <p:cNvSpPr>
            <a:spLocks noChangeShapeType="1"/>
          </p:cNvSpPr>
          <p:nvPr/>
        </p:nvSpPr>
        <p:spPr bwMode="auto">
          <a:xfrm>
            <a:off x="762000" y="39624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" name="Line 52"/>
          <p:cNvSpPr>
            <a:spLocks noChangeShapeType="1"/>
          </p:cNvSpPr>
          <p:nvPr/>
        </p:nvSpPr>
        <p:spPr bwMode="auto">
          <a:xfrm>
            <a:off x="3276600" y="39624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562600" y="39624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Line 59"/>
          <p:cNvSpPr>
            <a:spLocks noChangeShapeType="1"/>
          </p:cNvSpPr>
          <p:nvPr/>
        </p:nvSpPr>
        <p:spPr bwMode="auto">
          <a:xfrm>
            <a:off x="7924800" y="39624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75497" y="685800"/>
            <a:ext cx="89161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33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229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QUYỀN LỰC NHA NƯỚC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pPr>
              <a:defRPr/>
            </a:pPr>
            <a:endParaRPr lang="en-US" sz="2800" b="1" dirty="0">
              <a:latin typeface="VNI-Times" pitchFamily="2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8382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VNI-Helve" pitchFamily="2" charset="0"/>
              </a:rPr>
              <a:t>Quyền</a:t>
            </a:r>
            <a:r>
              <a:rPr lang="en-US" sz="2800" b="1" dirty="0" smtClean="0">
                <a:latin typeface="VNI-Helve" pitchFamily="2" charset="0"/>
              </a:rPr>
              <a:t> </a:t>
            </a:r>
            <a:r>
              <a:rPr lang="en-US" sz="2800" b="1" dirty="0" err="1" smtClean="0">
                <a:latin typeface="VNI-Helve" pitchFamily="2" charset="0"/>
              </a:rPr>
              <a:t>lực</a:t>
            </a:r>
            <a:r>
              <a:rPr lang="en-US" sz="2800" b="1" dirty="0" smtClean="0">
                <a:latin typeface="VNI-Helve" pitchFamily="2" charset="0"/>
              </a:rPr>
              <a:t> NN </a:t>
            </a:r>
            <a:r>
              <a:rPr lang="en-US" sz="2800" b="1" dirty="0" err="1" smtClean="0">
                <a:latin typeface="VNI-Helve" pitchFamily="2" charset="0"/>
              </a:rPr>
              <a:t>ñöôïc</a:t>
            </a:r>
            <a:r>
              <a:rPr lang="en-US" sz="2800" b="1" dirty="0" smtClean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caáu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thaønh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töø</a:t>
            </a:r>
            <a:r>
              <a:rPr lang="en-US" sz="2800" b="1" dirty="0">
                <a:latin typeface="VNI-Helve" pitchFamily="2" charset="0"/>
              </a:rPr>
              <a:t> 3 </a:t>
            </a:r>
            <a:r>
              <a:rPr lang="en-US" sz="2800" b="1" dirty="0" err="1">
                <a:latin typeface="VNI-Helve" pitchFamily="2" charset="0"/>
              </a:rPr>
              <a:t>quyeàn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>
                <a:latin typeface="VNI-Helve" pitchFamily="2" charset="0"/>
              </a:rPr>
              <a:t>cô</a:t>
            </a:r>
            <a:r>
              <a:rPr lang="en-US" sz="2800" b="1" dirty="0">
                <a:latin typeface="VNI-Helve" pitchFamily="2" charset="0"/>
              </a:rPr>
              <a:t> </a:t>
            </a:r>
            <a:r>
              <a:rPr lang="en-US" sz="2800" b="1" dirty="0" err="1" smtClean="0">
                <a:latin typeface="VNI-Helve" pitchFamily="2" charset="0"/>
              </a:rPr>
              <a:t>baûn</a:t>
            </a:r>
            <a:endParaRPr lang="en-US" sz="2800" dirty="0">
              <a:latin typeface="VNI-Helve" pitchFamily="2" charset="0"/>
            </a:endParaRPr>
          </a:p>
        </p:txBody>
      </p:sp>
      <p:cxnSp>
        <p:nvCxnSpPr>
          <p:cNvPr id="7" name="Straight Connector 6"/>
          <p:cNvCxnSpPr>
            <a:stCxn id="4" idx="1"/>
            <a:endCxn id="4" idx="3"/>
          </p:cNvCxnSpPr>
          <p:nvPr/>
        </p:nvCxnSpPr>
        <p:spPr>
          <a:xfrm>
            <a:off x="304800" y="844153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228600" y="1752600"/>
            <a:ext cx="3429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 dirty="0" err="1" smtClean="0">
                <a:latin typeface="+mj-lt"/>
                <a:cs typeface="Arial" pitchFamily="34" charset="0"/>
              </a:rPr>
              <a:t>Quyền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lập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pháp</a:t>
            </a:r>
            <a:endParaRPr lang="en-US" sz="2800" b="1" dirty="0" smtClean="0">
              <a:latin typeface="+mj-lt"/>
              <a:cs typeface="Arial" pitchFamily="34" charset="0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dirty="0" err="1" smtClean="0">
                <a:latin typeface="+mj-lt"/>
              </a:rPr>
              <a:t>Quốc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Hội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thực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hiện</a:t>
            </a:r>
            <a:endParaRPr lang="en-US" sz="2800" dirty="0"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71800" y="1752600"/>
            <a:ext cx="3124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 dirty="0" err="1" smtClean="0">
                <a:latin typeface="+mj-lt"/>
              </a:rPr>
              <a:t>Quyền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Hành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pháp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Chính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Phủ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thực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hiện</a:t>
            </a:r>
            <a:endParaRPr lang="en-US" sz="2800" dirty="0">
              <a:latin typeface="+mj-lt"/>
            </a:endParaRP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1739205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 dirty="0" err="1" smtClean="0">
                <a:latin typeface="+mj-lt"/>
              </a:rPr>
              <a:t>Quyền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Tư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pháp</a:t>
            </a:r>
            <a:endParaRPr lang="en-US" sz="2800" b="1" dirty="0">
              <a:latin typeface="+mj-lt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dirty="0" err="1" smtClean="0">
                <a:latin typeface="+mj-lt"/>
              </a:rPr>
              <a:t>Tòa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án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Viện</a:t>
            </a:r>
            <a:r>
              <a:rPr lang="en-US" sz="2800" dirty="0" smtClean="0">
                <a:latin typeface="+mj-lt"/>
              </a:rPr>
              <a:t> KS t/h</a:t>
            </a:r>
            <a:endParaRPr lang="en-US" sz="2800" dirty="0">
              <a:latin typeface="+mj-lt"/>
            </a:endParaRPr>
          </a:p>
          <a:p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752600"/>
            <a:ext cx="2743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" y="1763486"/>
            <a:ext cx="28575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17520" y="1757975"/>
            <a:ext cx="300228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200" y="3886200"/>
            <a:ext cx="407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chấp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luật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qui)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4400" y="3886200"/>
            <a:ext cx="403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luật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(QL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HCNN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5800" y="3886200"/>
            <a:ext cx="3733800" cy="22467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3886200"/>
            <a:ext cx="3733800" cy="22467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3" idx="2"/>
          </p:cNvCxnSpPr>
          <p:nvPr/>
        </p:nvCxnSpPr>
        <p:spPr>
          <a:xfrm flipH="1">
            <a:off x="2819400" y="2672375"/>
            <a:ext cx="1699260" cy="12138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2"/>
          </p:cNvCxnSpPr>
          <p:nvPr/>
        </p:nvCxnSpPr>
        <p:spPr>
          <a:xfrm>
            <a:off x="4518660" y="2672375"/>
            <a:ext cx="1882140" cy="12138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2"/>
          </p:cNvCxnSpPr>
          <p:nvPr/>
        </p:nvCxnSpPr>
        <p:spPr>
          <a:xfrm rot="5400000">
            <a:off x="4382314" y="1397912"/>
            <a:ext cx="378579" cy="3055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</p:cNvCxnSpPr>
          <p:nvPr/>
        </p:nvCxnSpPr>
        <p:spPr>
          <a:xfrm rot="5400000">
            <a:off x="3354408" y="369212"/>
            <a:ext cx="377785" cy="2362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" idx="2"/>
          </p:cNvCxnSpPr>
          <p:nvPr/>
        </p:nvCxnSpPr>
        <p:spPr>
          <a:xfrm rot="16200000" flipH="1">
            <a:off x="5507058" y="578762"/>
            <a:ext cx="377785" cy="1943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70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2438400" y="1981200"/>
            <a:ext cx="6400908" cy="388566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40000"/>
              </a:lnSpc>
            </a:pP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Quản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lý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giáo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dục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là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sự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quản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lý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hệ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thống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GD&amp;ĐT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bao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gồm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một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hay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nhiều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cơ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sở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GD,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trong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đó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nhà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trường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là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đơn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vị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cơ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sở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ở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đó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diễn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ra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các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hoạt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động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QLGD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cơ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bản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nhất</a:t>
            </a:r>
            <a:endParaRPr lang="en-US" sz="2900" b="0" dirty="0">
              <a:solidFill>
                <a:srgbClr val="000000"/>
              </a:solidFill>
              <a:latin typeface="Arial" pitchFamily="34" charset="0"/>
            </a:endParaRPr>
          </a:p>
          <a:p>
            <a:pPr algn="l" eaLnBrk="1" hangingPunct="1">
              <a:spcBef>
                <a:spcPct val="50000"/>
              </a:spcBef>
            </a:pPr>
            <a:endParaRPr lang="en-US" sz="29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52400" y="2253761"/>
            <a:ext cx="1981200" cy="2546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900" dirty="0">
                <a:latin typeface="Arial" pitchFamily="34" charset="0"/>
              </a:rPr>
              <a:t>QUẢN </a:t>
            </a:r>
            <a:endParaRPr lang="en-US" sz="2900" dirty="0" smtClean="0">
              <a:latin typeface="Arial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900" dirty="0" smtClean="0">
                <a:latin typeface="Arial" pitchFamily="34" charset="0"/>
              </a:rPr>
              <a:t>LÝ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900" dirty="0" smtClean="0">
                <a:latin typeface="Arial" pitchFamily="34" charset="0"/>
              </a:rPr>
              <a:t>GIÁO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900" dirty="0" smtClean="0">
                <a:latin typeface="Arial" pitchFamily="34" charset="0"/>
              </a:rPr>
              <a:t>DỤC</a:t>
            </a:r>
            <a:endParaRPr lang="en-US" sz="2900" dirty="0">
              <a:latin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438400" y="1752600"/>
            <a:ext cx="640090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9323" y="862353"/>
            <a:ext cx="860998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1524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NHÀ NƯỚC VỀ GIÁO DỤC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Flowchart: Sequential Access Storage 6"/>
          <p:cNvSpPr/>
          <p:nvPr/>
        </p:nvSpPr>
        <p:spPr>
          <a:xfrm>
            <a:off x="228600" y="1752600"/>
            <a:ext cx="1905000" cy="35814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AutoShape 2"/>
          <p:cNvSpPr>
            <a:spLocks noChangeArrowheads="1"/>
          </p:cNvSpPr>
          <p:nvPr/>
        </p:nvSpPr>
        <p:spPr bwMode="auto">
          <a:xfrm>
            <a:off x="0" y="1218180"/>
            <a:ext cx="2362174" cy="2515620"/>
          </a:xfrm>
          <a:prstGeom prst="flowChartMagneticTap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endParaRPr lang="en-US"/>
          </a:p>
        </p:txBody>
      </p:sp>
      <p:sp>
        <p:nvSpPr>
          <p:cNvPr id="1099779" name="Text Box 3"/>
          <p:cNvSpPr txBox="1">
            <a:spLocks noChangeArrowheads="1"/>
          </p:cNvSpPr>
          <p:nvPr/>
        </p:nvSpPr>
        <p:spPr bwMode="auto">
          <a:xfrm>
            <a:off x="304801" y="1599181"/>
            <a:ext cx="1675706" cy="1942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Quản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lý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hệ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thống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GD</a:t>
            </a:r>
          </a:p>
        </p:txBody>
      </p:sp>
      <p:sp>
        <p:nvSpPr>
          <p:cNvPr id="1099780" name="AutoShape 4"/>
          <p:cNvSpPr>
            <a:spLocks noChangeArrowheads="1"/>
          </p:cNvSpPr>
          <p:nvPr/>
        </p:nvSpPr>
        <p:spPr bwMode="auto">
          <a:xfrm>
            <a:off x="0" y="3810680"/>
            <a:ext cx="2362174" cy="2513920"/>
          </a:xfrm>
          <a:prstGeom prst="flowChartMagneticTap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endParaRPr lang="en-US"/>
          </a:p>
        </p:txBody>
      </p:sp>
      <p:sp>
        <p:nvSpPr>
          <p:cNvPr id="1099781" name="Text Box 5"/>
          <p:cNvSpPr txBox="1">
            <a:spLocks noChangeArrowheads="1"/>
          </p:cNvSpPr>
          <p:nvPr/>
        </p:nvSpPr>
        <p:spPr bwMode="auto">
          <a:xfrm>
            <a:off x="457041" y="4419599"/>
            <a:ext cx="1523465" cy="1479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Quản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lý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nhà</a:t>
            </a:r>
            <a:r>
              <a:rPr lang="en-US" sz="29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itchFamily="34" charset="0"/>
              </a:rPr>
              <a:t>trường</a:t>
            </a:r>
            <a:endParaRPr lang="en-US" sz="29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99782" name="AutoShape 6"/>
          <p:cNvSpPr>
            <a:spLocks noChangeArrowheads="1"/>
          </p:cNvSpPr>
          <p:nvPr/>
        </p:nvSpPr>
        <p:spPr bwMode="auto">
          <a:xfrm>
            <a:off x="2591495" y="1447801"/>
            <a:ext cx="6323184" cy="213292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endParaRPr lang="en-US"/>
          </a:p>
        </p:txBody>
      </p:sp>
      <p:sp>
        <p:nvSpPr>
          <p:cNvPr id="1099783" name="Text Box 7"/>
          <p:cNvSpPr txBox="1">
            <a:spLocks noChangeArrowheads="1"/>
          </p:cNvSpPr>
          <p:nvPr/>
        </p:nvSpPr>
        <p:spPr bwMode="auto">
          <a:xfrm>
            <a:off x="2743842" y="1512435"/>
            <a:ext cx="6170837" cy="1942420"/>
          </a:xfrm>
          <a:prstGeom prst="rect">
            <a:avLst/>
          </a:prstGeom>
          <a:noFill/>
          <a:ln>
            <a:noFill/>
          </a:ln>
          <a:effectLst/>
        </p:spPr>
        <p:txBody>
          <a:bodyPr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QLGD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diễn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ra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ở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tầm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vĩ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mô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trong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phạm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vi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toàn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quốc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trên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địa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bàn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lãnh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thổ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địa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phương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(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tỉnh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thành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phố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), hay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còn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được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hiểu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là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QLNN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về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GD</a:t>
            </a:r>
          </a:p>
        </p:txBody>
      </p:sp>
      <p:sp>
        <p:nvSpPr>
          <p:cNvPr id="1099784" name="AutoShape 8"/>
          <p:cNvSpPr>
            <a:spLocks noChangeArrowheads="1"/>
          </p:cNvSpPr>
          <p:nvPr/>
        </p:nvSpPr>
        <p:spPr bwMode="auto">
          <a:xfrm>
            <a:off x="2590800" y="4191680"/>
            <a:ext cx="6324787" cy="213292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endParaRPr lang="en-US"/>
          </a:p>
        </p:txBody>
      </p:sp>
      <p:sp>
        <p:nvSpPr>
          <p:cNvPr id="1099785" name="Text Box 9"/>
          <p:cNvSpPr txBox="1">
            <a:spLocks noChangeArrowheads="1"/>
          </p:cNvSpPr>
          <p:nvPr/>
        </p:nvSpPr>
        <p:spPr bwMode="auto">
          <a:xfrm>
            <a:off x="2896188" y="4647519"/>
            <a:ext cx="5790773" cy="1431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QLGD </a:t>
            </a:r>
            <a:r>
              <a:rPr lang="en-US" sz="2900" b="0" dirty="0" err="1" smtClean="0">
                <a:solidFill>
                  <a:srgbClr val="000000"/>
                </a:solidFill>
                <a:latin typeface="Arial" pitchFamily="34" charset="0"/>
              </a:rPr>
              <a:t>diễn</a:t>
            </a:r>
            <a:r>
              <a:rPr lang="en-US" sz="2900" b="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ra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ở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tầm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vi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mô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trong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phạm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vi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một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đơn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vị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một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cơ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900" b="0" dirty="0" err="1">
                <a:solidFill>
                  <a:srgbClr val="000000"/>
                </a:solidFill>
                <a:latin typeface="Arial" pitchFamily="34" charset="0"/>
              </a:rPr>
              <a:t>sở</a:t>
            </a:r>
            <a:r>
              <a:rPr lang="en-US" sz="2900" b="0" dirty="0">
                <a:solidFill>
                  <a:srgbClr val="000000"/>
                </a:solidFill>
                <a:latin typeface="Arial" pitchFamily="34" charset="0"/>
              </a:rPr>
              <a:t> GD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9323" y="862353"/>
            <a:ext cx="860998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" y="152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NHÀ NƯỚC VỀ GIÁO DỤC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7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9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9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9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9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9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99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99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778" grpId="0" animBg="1"/>
      <p:bldP spid="1099779" grpId="0"/>
      <p:bldP spid="1099780" grpId="0" animBg="1"/>
      <p:bldP spid="1099781" grpId="0"/>
      <p:bldP spid="1099782" grpId="0" animBg="1"/>
      <p:bldP spid="1099783" grpId="0"/>
      <p:bldP spid="1099784" grpId="0" animBg="1"/>
      <p:bldP spid="109978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600200"/>
            <a:ext cx="8686800" cy="3200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1845945"/>
            <a:ext cx="8763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chỉnh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QLGD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TW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do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nhằm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nghiệp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GD,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kỷ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thoả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ND,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NN.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" y="152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NHÀ NƯỚC VỀ GIÁO DỤC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04800" y="7620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Khái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QLNN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GD</a:t>
            </a: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4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9144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* </a:t>
            </a:r>
            <a:r>
              <a:rPr lang="en-US" sz="2800" b="1" dirty="0" err="1" smtClean="0">
                <a:latin typeface="+mj-lt"/>
              </a:rPr>
              <a:t>Chủ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thể</a:t>
            </a:r>
            <a:r>
              <a:rPr lang="en-US" sz="2800" b="1" dirty="0" smtClean="0">
                <a:latin typeface="+mj-lt"/>
              </a:rPr>
              <a:t> QLHCNN?</a:t>
            </a:r>
            <a:endParaRPr lang="en-US" sz="28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1386007"/>
            <a:ext cx="5943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+mj-lt"/>
              </a:rPr>
              <a:t>Là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HCNN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từ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TW </a:t>
            </a:r>
            <a:r>
              <a:rPr lang="en-US" sz="2800" dirty="0" err="1">
                <a:latin typeface="+mj-lt"/>
              </a:rPr>
              <a:t>đến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phương</a:t>
            </a:r>
            <a:r>
              <a:rPr lang="en-US" sz="2800" dirty="0">
                <a:latin typeface="+mj-lt"/>
              </a:rPr>
              <a:t> (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phủ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smtClean="0">
                <a:latin typeface="+mj-lt"/>
              </a:rPr>
              <a:t>UBND).</a:t>
            </a:r>
            <a:endParaRPr lang="en-US" sz="2800" dirty="0">
              <a:latin typeface="+mj-lt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" y="3085981"/>
            <a:ext cx="5486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* </a:t>
            </a:r>
            <a:r>
              <a:rPr lang="en-US" sz="2800" b="1" dirty="0" err="1" smtClean="0">
                <a:latin typeface="+mj-lt"/>
              </a:rPr>
              <a:t>Chủ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thể</a:t>
            </a:r>
            <a:r>
              <a:rPr lang="en-US" sz="2800" b="1" dirty="0" smtClean="0">
                <a:latin typeface="+mj-lt"/>
              </a:rPr>
              <a:t> QLNN </a:t>
            </a:r>
            <a:r>
              <a:rPr lang="en-US" sz="2800" b="1" dirty="0" err="1" smtClean="0">
                <a:latin typeface="+mj-lt"/>
              </a:rPr>
              <a:t>về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giáo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dục</a:t>
            </a:r>
            <a:r>
              <a:rPr lang="en-US" sz="2800" b="1" dirty="0" smtClean="0">
                <a:latin typeface="+mj-lt"/>
              </a:rPr>
              <a:t>?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3773031"/>
            <a:ext cx="5943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- </a:t>
            </a:r>
            <a:r>
              <a:rPr lang="en-US" sz="2800" dirty="0" err="1" smtClean="0">
                <a:latin typeface="+mj-lt"/>
              </a:rPr>
              <a:t>Là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NN </a:t>
            </a:r>
            <a:r>
              <a:rPr lang="en-US" sz="2800" dirty="0">
                <a:latin typeface="+mj-lt"/>
              </a:rPr>
              <a:t>(</a:t>
            </a:r>
            <a:r>
              <a:rPr lang="en-US" sz="2800" dirty="0" err="1">
                <a:latin typeface="+mj-lt"/>
              </a:rPr>
              <a:t>lập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tư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) </a:t>
            </a:r>
            <a:r>
              <a:rPr lang="en-US" sz="2800" dirty="0" err="1">
                <a:latin typeface="+mj-lt"/>
              </a:rPr>
              <a:t>từ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TW </a:t>
            </a:r>
            <a:r>
              <a:rPr lang="en-US" sz="2800" dirty="0" err="1">
                <a:latin typeface="+mj-lt"/>
              </a:rPr>
              <a:t>tới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QLGD;</a:t>
            </a:r>
          </a:p>
          <a:p>
            <a:r>
              <a:rPr lang="en-US" sz="2800" dirty="0" smtClean="0">
                <a:latin typeface="+mj-lt"/>
              </a:rPr>
              <a:t> - </a:t>
            </a:r>
            <a:r>
              <a:rPr lang="en-US" sz="2800" dirty="0" err="1" smtClean="0">
                <a:latin typeface="+mj-lt"/>
              </a:rPr>
              <a:t>Là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người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chịu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trước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nước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về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GD</a:t>
            </a:r>
            <a:endParaRPr lang="en-US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152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NHÀ NƯỚC VỀ GIÁO DỤC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64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200" y="990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 </a:t>
            </a:r>
            <a:r>
              <a:rPr lang="en-US" sz="2800" b="1" dirty="0" err="1" smtClean="0">
                <a:latin typeface="+mj-lt"/>
              </a:rPr>
              <a:t>Khách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thể</a:t>
            </a:r>
            <a:r>
              <a:rPr lang="en-US" sz="2800" b="1" dirty="0" smtClean="0">
                <a:latin typeface="+mj-lt"/>
              </a:rPr>
              <a:t> QLNN </a:t>
            </a:r>
            <a:r>
              <a:rPr lang="en-US" sz="2800" b="1" dirty="0" err="1" smtClean="0">
                <a:latin typeface="+mj-lt"/>
              </a:rPr>
              <a:t>về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giáo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dục</a:t>
            </a:r>
            <a:r>
              <a:rPr lang="en-US" sz="2800" b="1" dirty="0" smtClean="0">
                <a:latin typeface="+mj-lt"/>
              </a:rPr>
              <a:t>?</a:t>
            </a:r>
            <a:endParaRPr lang="en-US" sz="28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1610380"/>
            <a:ext cx="6210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- </a:t>
            </a:r>
            <a:r>
              <a:rPr lang="en-US" sz="2800" dirty="0" err="1">
                <a:latin typeface="+mj-lt"/>
              </a:rPr>
              <a:t>L</a:t>
            </a:r>
            <a:r>
              <a:rPr lang="en-US" sz="2800" dirty="0" err="1" smtClean="0">
                <a:latin typeface="+mj-lt"/>
              </a:rPr>
              <a:t>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hệ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thống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dân</a:t>
            </a:r>
            <a:endParaRPr lang="en-US" sz="2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500" y="3117771"/>
            <a:ext cx="62103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 smtClean="0">
                <a:latin typeface="+mj-lt"/>
              </a:rPr>
              <a:t>Là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tất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hệ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thống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gồm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Nhân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sự</a:t>
            </a:r>
            <a:r>
              <a:rPr lang="en-US" sz="2800" dirty="0">
                <a:latin typeface="+mj-lt"/>
              </a:rPr>
              <a:t> ( </a:t>
            </a:r>
            <a:r>
              <a:rPr lang="en-US" sz="2800" dirty="0" err="1">
                <a:latin typeface="+mj-lt"/>
              </a:rPr>
              <a:t>cán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viên</a:t>
            </a:r>
            <a:r>
              <a:rPr lang="en-US" sz="2800" dirty="0">
                <a:latin typeface="+mj-lt"/>
              </a:rPr>
              <a:t>), </a:t>
            </a:r>
            <a:r>
              <a:rPr lang="en-US" sz="2800" dirty="0" err="1">
                <a:latin typeface="+mj-lt"/>
              </a:rPr>
              <a:t>chương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người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liệu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môi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sở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mối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hệ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…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260098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- </a:t>
            </a:r>
            <a:r>
              <a:rPr lang="en-US" sz="2800" b="1" dirty="0" err="1" smtClean="0">
                <a:latin typeface="+mj-lt"/>
              </a:rPr>
              <a:t>Đối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tượng</a:t>
            </a:r>
            <a:r>
              <a:rPr lang="en-US" sz="2800" b="1" dirty="0" smtClean="0">
                <a:latin typeface="+mj-lt"/>
              </a:rPr>
              <a:t> QLNN </a:t>
            </a:r>
            <a:r>
              <a:rPr lang="en-US" sz="2800" b="1" dirty="0" err="1" smtClean="0">
                <a:latin typeface="+mj-lt"/>
              </a:rPr>
              <a:t>về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giáo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dục</a:t>
            </a:r>
            <a:r>
              <a:rPr lang="en-US" sz="2800" b="1" dirty="0" smtClean="0">
                <a:latin typeface="+mj-lt"/>
              </a:rPr>
              <a:t>?</a:t>
            </a:r>
            <a:endParaRPr lang="en-US" sz="28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152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QUẢN LÝ NHÀ NƯỚC VỀ GIÁO DỤC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3559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00200"/>
            <a:ext cx="92202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600"/>
              </a:spcAft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- Theo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góc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cai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- Theo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góc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xã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hội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tri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lao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spcAft>
                <a:spcPts val="600"/>
              </a:spcAft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- Theo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góc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khiển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chỉ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huy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     - Theo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CN MLN:</a:t>
            </a:r>
          </a:p>
          <a:p>
            <a:pPr>
              <a:spcAft>
                <a:spcPts val="600"/>
              </a:spcAft>
            </a:pPr>
            <a:r>
              <a:rPr lang="en-US" sz="27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QL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bắt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tác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lao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7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nảy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nỗ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lực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mục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5057" y="9906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b="1" i="1" u="sng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uản</a:t>
            </a:r>
            <a:r>
              <a:rPr lang="en-US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lý</a:t>
            </a:r>
            <a:endParaRPr lang="en-US" sz="2800" b="1" i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27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6"/>
          <p:cNvSpPr>
            <a:spLocks noChangeArrowheads="1"/>
          </p:cNvSpPr>
          <p:nvPr/>
        </p:nvSpPr>
        <p:spPr bwMode="auto">
          <a:xfrm>
            <a:off x="381000" y="0"/>
            <a:ext cx="8335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nl-NL" sz="2800" b="1" dirty="0">
                <a:solidFill>
                  <a:srgbClr val="FF0000"/>
                </a:solidFill>
                <a:latin typeface="Arial" charset="0"/>
              </a:rPr>
              <a:t>Cơ cấu quản lý giáo dục hiện nay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pic>
        <p:nvPicPr>
          <p:cNvPr id="1290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23875"/>
            <a:ext cx="89154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6248400" y="5943600"/>
            <a:ext cx="0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657600" y="6553200"/>
            <a:ext cx="2590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657600" y="5943600"/>
            <a:ext cx="0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352800" y="5943600"/>
            <a:ext cx="304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524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VỊ TRÍ, VAI TRÒ CỦA QLNN TRONG LĨNH VỰC GIÁO DỤC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286232"/>
            <a:ext cx="8610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- “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đầu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nhằm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nâng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cao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trí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đào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bồi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dưỡng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tài</a:t>
            </a:r>
            <a:r>
              <a:rPr lang="en-US" sz="2800" dirty="0" smtClean="0">
                <a:latin typeface="+mj-lt"/>
              </a:rPr>
              <a:t>.”</a:t>
            </a:r>
          </a:p>
          <a:p>
            <a:pPr algn="r"/>
            <a:r>
              <a:rPr lang="en-US" sz="2800" dirty="0" smtClean="0"/>
              <a:t> </a:t>
            </a:r>
            <a:r>
              <a:rPr lang="en-US" sz="2400" i="1" dirty="0"/>
              <a:t>(</a:t>
            </a:r>
            <a:r>
              <a:rPr lang="en-US" sz="2400" i="1" dirty="0" err="1"/>
              <a:t>Điều</a:t>
            </a:r>
            <a:r>
              <a:rPr lang="en-US" sz="2400" i="1" dirty="0"/>
              <a:t> 9-Luật </a:t>
            </a:r>
            <a:r>
              <a:rPr lang="en-US" sz="2400" i="1" dirty="0" err="1"/>
              <a:t>giáo</a:t>
            </a:r>
            <a:r>
              <a:rPr lang="en-US" sz="2400" i="1" dirty="0"/>
              <a:t> dục-2005, </a:t>
            </a:r>
            <a:r>
              <a:rPr lang="en-US" sz="2400" i="1" dirty="0" err="1"/>
              <a:t>điều</a:t>
            </a:r>
            <a:r>
              <a:rPr lang="en-US" sz="2400" i="1" dirty="0"/>
              <a:t> 35 </a:t>
            </a:r>
            <a:r>
              <a:rPr lang="en-US" sz="2400" i="1" dirty="0" err="1"/>
              <a:t>hiến</a:t>
            </a:r>
            <a:r>
              <a:rPr lang="en-US" sz="2400" i="1" dirty="0"/>
              <a:t> </a:t>
            </a:r>
            <a:r>
              <a:rPr lang="en-US" sz="2400" i="1" dirty="0" err="1"/>
              <a:t>pháp</a:t>
            </a:r>
            <a:r>
              <a:rPr lang="en-US" sz="2400" i="1" dirty="0"/>
              <a:t> 1992 </a:t>
            </a:r>
            <a:r>
              <a:rPr lang="en-US" sz="2400" i="1" dirty="0" err="1"/>
              <a:t>sửa</a:t>
            </a:r>
            <a:r>
              <a:rPr lang="en-US" sz="2400" i="1" dirty="0"/>
              <a:t> </a:t>
            </a:r>
            <a:r>
              <a:rPr lang="en-US" sz="2400" i="1" dirty="0" err="1"/>
              <a:t>đổi</a:t>
            </a:r>
            <a:r>
              <a:rPr lang="en-US" sz="2400" i="1" dirty="0"/>
              <a:t>)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192720"/>
            <a:ext cx="8610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lớn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liên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tiếp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nghĩa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lợi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người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dân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tế</a:t>
            </a:r>
            <a:r>
              <a:rPr lang="en-US" sz="2800" dirty="0">
                <a:latin typeface="+mj-lt"/>
              </a:rPr>
              <a:t> - </a:t>
            </a:r>
            <a:r>
              <a:rPr lang="en-US" sz="2800" dirty="0" err="1">
                <a:latin typeface="+mj-lt"/>
              </a:rPr>
              <a:t>xã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hội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đồng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mạnh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nhanh</a:t>
            </a:r>
            <a:r>
              <a:rPr lang="en-US" sz="2800" dirty="0">
                <a:latin typeface="+mj-lt"/>
              </a:rPr>
              <a:t> hay </a:t>
            </a:r>
            <a:r>
              <a:rPr lang="en-US" sz="2800" dirty="0" err="1">
                <a:latin typeface="+mj-lt"/>
              </a:rPr>
              <a:t>chậm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mỗi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</a:t>
            </a:r>
            <a:r>
              <a:rPr lang="en-US" sz="2800" dirty="0">
                <a:latin typeface="+mj-lt"/>
              </a:rPr>
              <a:t>.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09600" y="152400"/>
            <a:ext cx="7924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FF0000"/>
                </a:solidFill>
              </a:rPr>
              <a:t>NGUYÊN TẮC QLNN TRONG LĨNH VỰC GIÁO DỤC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1828800"/>
            <a:ext cx="899160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1</a:t>
            </a:r>
            <a:r>
              <a:rPr lang="en-US" sz="2800" dirty="0"/>
              <a:t>. </a:t>
            </a:r>
            <a:r>
              <a:rPr lang="en-US" sz="2800" dirty="0" err="1">
                <a:latin typeface="+mj-lt"/>
              </a:rPr>
              <a:t>Đảm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thống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nhất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suốt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nâng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cao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hiệu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QLNN </a:t>
            </a:r>
            <a:r>
              <a:rPr lang="en-US" sz="2800" dirty="0" err="1">
                <a:latin typeface="+mj-lt"/>
              </a:rPr>
              <a:t>về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GD.</a:t>
            </a:r>
            <a:endParaRPr lang="en-US" sz="2800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latin typeface="+mj-lt"/>
              </a:rPr>
              <a:t>2. </a:t>
            </a:r>
            <a:r>
              <a:rPr lang="en-US" sz="2800" dirty="0" err="1">
                <a:latin typeface="+mj-lt"/>
              </a:rPr>
              <a:t>Đảm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ứng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giữa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thẩm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trách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với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tài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sự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điều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cần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thiết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được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giao</a:t>
            </a:r>
            <a:r>
              <a:rPr lang="en-US" sz="2800" dirty="0">
                <a:latin typeface="+mj-lt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+mj-lt"/>
              </a:rPr>
              <a:t>3. </a:t>
            </a:r>
            <a:r>
              <a:rPr lang="en-US" sz="2800" dirty="0" err="1">
                <a:latin typeface="+mj-lt"/>
              </a:rPr>
              <a:t>Phân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cấp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thẩm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trách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về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lĩnh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vực</a:t>
            </a:r>
            <a:r>
              <a:rPr lang="en-US" sz="2800" dirty="0" smtClean="0">
                <a:latin typeface="+mj-lt"/>
              </a:rPr>
              <a:t> GD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, UBND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cấp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liên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đồng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cao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nhất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chủ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QLGD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cấp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trách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được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giao</a:t>
            </a:r>
            <a:r>
              <a:rPr lang="en-US" sz="2800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838200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latin typeface="+mj-lt"/>
              </a:rPr>
              <a:t>Điều</a:t>
            </a:r>
            <a:r>
              <a:rPr lang="en-US" sz="2400" i="1" dirty="0" smtClean="0">
                <a:latin typeface="+mj-lt"/>
              </a:rPr>
              <a:t> 3 </a:t>
            </a:r>
            <a:r>
              <a:rPr lang="en-US" sz="2400" i="1" dirty="0" err="1" smtClean="0">
                <a:latin typeface="+mj-lt"/>
              </a:rPr>
              <a:t>Nghị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định</a:t>
            </a:r>
            <a:r>
              <a:rPr lang="en-US" sz="2400" i="1" dirty="0" smtClean="0">
                <a:latin typeface="+mj-lt"/>
              </a:rPr>
              <a:t> 115/2010/NĐ-CP </a:t>
            </a:r>
            <a:r>
              <a:rPr lang="en-US" sz="2400" i="1" dirty="0" err="1" smtClean="0">
                <a:latin typeface="+mj-lt"/>
              </a:rPr>
              <a:t>ngày</a:t>
            </a:r>
            <a:r>
              <a:rPr lang="en-US" sz="2400" i="1" dirty="0" smtClean="0">
                <a:latin typeface="+mj-lt"/>
              </a:rPr>
              <a:t> 24/12/2010 </a:t>
            </a:r>
            <a:r>
              <a:rPr lang="en-US" sz="2400" i="1" dirty="0" err="1" smtClean="0">
                <a:latin typeface="+mj-lt"/>
              </a:rPr>
              <a:t>của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Chính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phủ</a:t>
            </a:r>
            <a:r>
              <a:rPr lang="en-US" sz="2400" i="1" dirty="0" smtClean="0">
                <a:latin typeface="+mj-lt"/>
              </a:rPr>
              <a:t>: </a:t>
            </a:r>
            <a:r>
              <a:rPr lang="en-US" sz="2400" i="1" dirty="0" err="1" smtClean="0">
                <a:latin typeface="+mj-lt"/>
              </a:rPr>
              <a:t>Nguyên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tắc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quy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định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trách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nhiệm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quản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lý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Nhà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nước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về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giáo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dục</a:t>
            </a:r>
            <a:r>
              <a:rPr lang="en-US" sz="2400" i="1" dirty="0" smtClean="0">
                <a:latin typeface="+mj-lt"/>
              </a:rPr>
              <a:t>:</a:t>
            </a:r>
            <a:endParaRPr lang="en-US" sz="2400" dirty="0" smtClean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4800" y="152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NỘI DUNG QLNN TRONG </a:t>
            </a:r>
            <a:r>
              <a:rPr lang="en-US" sz="2600" dirty="0" smtClean="0">
                <a:solidFill>
                  <a:srgbClr val="FF0000"/>
                </a:solidFill>
              </a:rPr>
              <a:t>LĨNH</a:t>
            </a:r>
            <a:r>
              <a:rPr lang="en-US" sz="2800" dirty="0" smtClean="0">
                <a:solidFill>
                  <a:srgbClr val="FF0000"/>
                </a:solidFill>
              </a:rPr>
              <a:t> VỰC GIÁO DỤC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61895"/>
            <a:ext cx="838200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dung,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trung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tăng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28600" y="8382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* Theo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2005,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sửa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sung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2009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14 QLNN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0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6200" y="67562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" y="1524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NỘI DUNG QLNN TRONG LĨNH VỰC GIÁO DỤC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990600"/>
            <a:ext cx="8839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+mj-lt"/>
              </a:rPr>
              <a:t>Điều</a:t>
            </a:r>
            <a:r>
              <a:rPr lang="en-US" sz="2800" i="1" dirty="0">
                <a:latin typeface="+mj-lt"/>
              </a:rPr>
              <a:t> 99 </a:t>
            </a:r>
            <a:r>
              <a:rPr lang="en-US" sz="2800" i="1" dirty="0" err="1">
                <a:latin typeface="+mj-lt"/>
              </a:rPr>
              <a:t>Luật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giáo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dục</a:t>
            </a:r>
            <a:r>
              <a:rPr lang="en-US" sz="2800" i="1" dirty="0">
                <a:latin typeface="+mj-lt"/>
              </a:rPr>
              <a:t> 2005 </a:t>
            </a:r>
            <a:r>
              <a:rPr lang="en-US" sz="2800" i="1" dirty="0" err="1">
                <a:latin typeface="+mj-lt"/>
              </a:rPr>
              <a:t>sửa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đổi</a:t>
            </a:r>
            <a:r>
              <a:rPr lang="en-US" sz="2800" i="1" dirty="0">
                <a:latin typeface="+mj-lt"/>
              </a:rPr>
              <a:t>, </a:t>
            </a:r>
            <a:r>
              <a:rPr lang="en-US" sz="2800" i="1" dirty="0" err="1">
                <a:latin typeface="+mj-lt"/>
              </a:rPr>
              <a:t>bổ</a:t>
            </a:r>
            <a:r>
              <a:rPr lang="en-US" sz="2800" i="1" dirty="0">
                <a:latin typeface="+mj-lt"/>
              </a:rPr>
              <a:t> sung </a:t>
            </a:r>
            <a:r>
              <a:rPr lang="en-US" sz="2800" i="1" dirty="0" err="1">
                <a:latin typeface="+mj-lt"/>
              </a:rPr>
              <a:t>năm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smtClean="0">
                <a:latin typeface="+mj-lt"/>
              </a:rPr>
              <a:t>2009 </a:t>
            </a:r>
            <a:r>
              <a:rPr lang="en-US" sz="2800" i="1" dirty="0" err="1">
                <a:latin typeface="+mj-lt"/>
              </a:rPr>
              <a:t>quy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định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nội</a:t>
            </a:r>
            <a:r>
              <a:rPr lang="en-US" sz="2800" i="1" dirty="0">
                <a:latin typeface="+mj-lt"/>
              </a:rPr>
              <a:t> dung </a:t>
            </a:r>
            <a:r>
              <a:rPr lang="en-US" sz="2800" i="1" dirty="0" err="1">
                <a:latin typeface="+mj-lt"/>
              </a:rPr>
              <a:t>quản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lý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Nhà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nước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gồm</a:t>
            </a:r>
            <a:r>
              <a:rPr lang="en-US" sz="2800" i="1" dirty="0" smtClean="0">
                <a:latin typeface="+mj-lt"/>
              </a:rPr>
              <a:t>:</a:t>
            </a:r>
          </a:p>
          <a:p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  1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, ban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   2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đãi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ngộ</a:t>
            </a:r>
            <a:endParaRPr lang="en-US" sz="2800" dirty="0" smtClean="0">
              <a:latin typeface="+mj-lt"/>
            </a:endParaRPr>
          </a:p>
          <a:p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>
                <a:latin typeface="+mj-lt"/>
              </a:rPr>
              <a:t>3. </a:t>
            </a:r>
            <a:r>
              <a:rPr lang="en-US" sz="2800" dirty="0" err="1">
                <a:latin typeface="+mj-lt"/>
              </a:rPr>
              <a:t>Huy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>
                <a:latin typeface="+mj-lt"/>
              </a:rPr>
              <a:t>4. </a:t>
            </a:r>
            <a:r>
              <a:rPr lang="en-US" sz="2800" dirty="0" err="1">
                <a:latin typeface="+mj-lt"/>
              </a:rPr>
              <a:t>Thanh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việc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chấp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hành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pháp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luật</a:t>
            </a:r>
            <a:endParaRPr lang="en-US" sz="2800" dirty="0">
              <a:latin typeface="+mj-lt"/>
            </a:endParaRPr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9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018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TỔ CHỨC BỘ MÁY QUẢN LÝ NHÀ NƯỚC VỀ GIÁO DỤC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76600" y="685800"/>
            <a:ext cx="3048000" cy="213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57600" y="609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CHÍNH PHỦ</a:t>
            </a:r>
            <a:endParaRPr lang="en-US" sz="24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106680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+mj-lt"/>
              </a:rPr>
              <a:t>Thống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nhất</a:t>
            </a:r>
            <a:r>
              <a:rPr lang="en-US" dirty="0" smtClean="0">
                <a:latin typeface="+mj-lt"/>
              </a:rPr>
              <a:t> QLNN </a:t>
            </a:r>
            <a:r>
              <a:rPr lang="en-US" dirty="0" err="1" smtClean="0">
                <a:latin typeface="+mj-lt"/>
              </a:rPr>
              <a:t>về</a:t>
            </a:r>
            <a:r>
              <a:rPr lang="en-US" dirty="0" smtClean="0">
                <a:latin typeface="+mj-lt"/>
              </a:rPr>
              <a:t> GD; </a:t>
            </a:r>
            <a:r>
              <a:rPr lang="en-US" dirty="0" err="1" smtClean="0">
                <a:latin typeface="+mj-lt"/>
              </a:rPr>
              <a:t>trình</a:t>
            </a:r>
            <a:r>
              <a:rPr lang="en-US" dirty="0" smtClean="0">
                <a:latin typeface="+mj-lt"/>
              </a:rPr>
              <a:t> QH </a:t>
            </a:r>
            <a:r>
              <a:rPr lang="en-US" dirty="0" err="1" smtClean="0">
                <a:latin typeface="+mj-lt"/>
              </a:rPr>
              <a:t>quyết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định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những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chủ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trương</a:t>
            </a:r>
            <a:r>
              <a:rPr lang="en-US" dirty="0" smtClean="0">
                <a:latin typeface="+mj-lt"/>
              </a:rPr>
              <a:t>: GD-ĐT </a:t>
            </a:r>
            <a:r>
              <a:rPr lang="en-US" dirty="0" err="1" smtClean="0">
                <a:latin typeface="+mj-lt"/>
              </a:rPr>
              <a:t>trong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cả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nước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cải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cách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nội</a:t>
            </a:r>
            <a:r>
              <a:rPr lang="en-US" dirty="0" smtClean="0">
                <a:latin typeface="+mj-lt"/>
              </a:rPr>
              <a:t> dung </a:t>
            </a:r>
            <a:r>
              <a:rPr lang="en-US" dirty="0" err="1" smtClean="0">
                <a:latin typeface="+mj-lt"/>
              </a:rPr>
              <a:t>chương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trình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cấp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học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Báo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cáo</a:t>
            </a:r>
            <a:r>
              <a:rPr lang="en-US" dirty="0" smtClean="0">
                <a:latin typeface="+mj-lt"/>
              </a:rPr>
              <a:t> QH: </a:t>
            </a:r>
            <a:r>
              <a:rPr lang="en-US" dirty="0" err="1" smtClean="0">
                <a:latin typeface="+mj-lt"/>
              </a:rPr>
              <a:t>Hoạt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động</a:t>
            </a:r>
            <a:r>
              <a:rPr lang="en-US" dirty="0" smtClean="0">
                <a:latin typeface="+mj-lt"/>
              </a:rPr>
              <a:t> GD-ĐT, </a:t>
            </a:r>
            <a:r>
              <a:rPr lang="en-US" dirty="0" err="1" smtClean="0">
                <a:latin typeface="+mj-lt"/>
              </a:rPr>
              <a:t>thự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hiện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ngân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sách</a:t>
            </a:r>
            <a:r>
              <a:rPr lang="en-US" dirty="0" smtClean="0">
                <a:latin typeface="+mj-lt"/>
              </a:rPr>
              <a:t> GD</a:t>
            </a:r>
            <a:endParaRPr lang="en-US" dirty="0"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629400" y="685800"/>
            <a:ext cx="2362200" cy="213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52400" y="685800"/>
            <a:ext cx="2743200" cy="213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4800" y="609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UBND TỈNH</a:t>
            </a:r>
            <a:endParaRPr lang="en-US" sz="2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990600"/>
            <a:ext cx="2667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QLNN </a:t>
            </a:r>
            <a:r>
              <a:rPr lang="en-US" dirty="0" err="1" smtClean="0">
                <a:latin typeface="+mj-lt"/>
              </a:rPr>
              <a:t>về</a:t>
            </a:r>
            <a:r>
              <a:rPr lang="en-US" dirty="0" smtClean="0">
                <a:latin typeface="+mj-lt"/>
              </a:rPr>
              <a:t> GD </a:t>
            </a:r>
            <a:r>
              <a:rPr lang="en-US" dirty="0" err="1" smtClean="0">
                <a:latin typeface="+mj-lt"/>
              </a:rPr>
              <a:t>trên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địa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bàn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Bảo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đảm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các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đ.k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Đội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ngũ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nhà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giáo,Tài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chính</a:t>
            </a:r>
            <a:r>
              <a:rPr lang="en-US" dirty="0">
                <a:latin typeface="+mj-lt"/>
              </a:rPr>
              <a:t>, </a:t>
            </a:r>
            <a:r>
              <a:rPr lang="en-US" dirty="0" smtClean="0">
                <a:latin typeface="+mj-lt"/>
              </a:rPr>
              <a:t>CSVC, </a:t>
            </a:r>
            <a:r>
              <a:rPr lang="en-US" dirty="0" err="1">
                <a:latin typeface="+mj-lt"/>
              </a:rPr>
              <a:t>trang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thiết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bị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Đáp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ứng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yêu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cầu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>
                <a:latin typeface="+mj-lt"/>
              </a:rPr>
              <a:t>Mở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rộng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quy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mô</a:t>
            </a:r>
            <a:r>
              <a:rPr lang="en-US" dirty="0" smtClean="0">
                <a:latin typeface="+mj-lt"/>
              </a:rPr>
              <a:t>,</a:t>
            </a: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n</a:t>
            </a:r>
            <a:r>
              <a:rPr lang="en-US" dirty="0" err="1" smtClean="0">
                <a:latin typeface="+mj-lt"/>
              </a:rPr>
              <a:t>âng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chất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lượng</a:t>
            </a:r>
            <a:r>
              <a:rPr lang="en-US" dirty="0">
                <a:latin typeface="+mj-lt"/>
              </a:rPr>
              <a:t>.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81800" y="6096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BỘ, CQ NGANG BỘ</a:t>
            </a:r>
            <a:endParaRPr lang="en-US" sz="2400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1600200"/>
            <a:ext cx="2362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+mj-lt"/>
              </a:rPr>
              <a:t>Phối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hợp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với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Bộ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GD&amp;ĐT </a:t>
            </a:r>
            <a:r>
              <a:rPr lang="en-US" sz="2000" dirty="0">
                <a:latin typeface="+mj-lt"/>
              </a:rPr>
              <a:t>QLNN </a:t>
            </a:r>
            <a:r>
              <a:rPr lang="en-US" sz="2000" dirty="0" err="1">
                <a:latin typeface="+mj-lt"/>
              </a:rPr>
              <a:t>về</a:t>
            </a:r>
            <a:r>
              <a:rPr lang="en-US" sz="2000" dirty="0">
                <a:latin typeface="+mj-lt"/>
              </a:rPr>
              <a:t> GD&amp;ĐT </a:t>
            </a:r>
            <a:r>
              <a:rPr lang="en-US" sz="2000" dirty="0" err="1">
                <a:latin typeface="+mj-lt"/>
              </a:rPr>
              <a:t>theo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thẩm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quyền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quy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định</a:t>
            </a:r>
            <a:r>
              <a:rPr lang="en-US" sz="2000" dirty="0">
                <a:latin typeface="+mj-lt"/>
              </a:rPr>
              <a:t>.</a:t>
            </a:r>
          </a:p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52400" y="52322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324600" y="1676400"/>
            <a:ext cx="304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895600" y="1712893"/>
            <a:ext cx="304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3276600" y="2971800"/>
            <a:ext cx="3006725" cy="121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BỘ GD&amp;ĐT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Chịu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trách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nhiệm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trước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Chính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phủ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thực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hiện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QLNN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về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Giáo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dục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Đào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tạo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6629400" y="2971800"/>
            <a:ext cx="2362200" cy="95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Trường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thuộc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Bộ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khác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1" y="2971800"/>
            <a:ext cx="2895600" cy="1943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UBND HUYỆN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QLNN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về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GD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trên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địa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ảo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đảm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điều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kiện:Đội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ngũ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nhà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giáo</a:t>
            </a:r>
            <a:r>
              <a:rPr lang="en-US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ài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chính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cơ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sở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vật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chất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thiết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bị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đáp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ứng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yêu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cầu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phát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triển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chất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lượng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giáo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dục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MN, TH, THCS;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xây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dựng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XH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học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tập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5240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4800" y="5181600"/>
            <a:ext cx="2743201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2401" y="5410200"/>
            <a:ext cx="2895599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+mj-lt"/>
              </a:rPr>
              <a:t>UBND XÃ</a:t>
            </a:r>
            <a:endParaRPr lang="en-US" sz="2400" dirty="0">
              <a:latin typeface="+mj-lt"/>
            </a:endParaRPr>
          </a:p>
          <a:p>
            <a:r>
              <a:rPr lang="en-US" dirty="0">
                <a:latin typeface="+mj-lt"/>
              </a:rPr>
              <a:t>QLNN </a:t>
            </a:r>
            <a:r>
              <a:rPr lang="en-US" dirty="0" err="1">
                <a:latin typeface="+mj-lt"/>
              </a:rPr>
              <a:t>về</a:t>
            </a:r>
            <a:r>
              <a:rPr lang="en-US" dirty="0">
                <a:latin typeface="+mj-lt"/>
              </a:rPr>
              <a:t> GD </a:t>
            </a:r>
            <a:r>
              <a:rPr lang="en-US" dirty="0" err="1">
                <a:latin typeface="+mj-lt"/>
              </a:rPr>
              <a:t>trên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địa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bàn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3276601" y="4495800"/>
            <a:ext cx="2751136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SỞ GD&amp;ĐT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276601" y="5257800"/>
            <a:ext cx="275113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PHÒNG GD&amp;ĐT</a:t>
            </a:r>
            <a:endParaRPr lang="en-US" sz="2400" dirty="0"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76601" y="5948809"/>
            <a:ext cx="2751136" cy="5386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429000" y="5948809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+mj-lt"/>
              </a:rPr>
              <a:t>TRƯỜNG</a:t>
            </a:r>
            <a:endParaRPr lang="en-US" sz="2800" b="1" dirty="0">
              <a:latin typeface="+mj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629400" y="4191000"/>
            <a:ext cx="236219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629400" y="4191000"/>
            <a:ext cx="2209800" cy="7239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629400" y="4191000"/>
            <a:ext cx="23621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+mj-lt"/>
              </a:rPr>
              <a:t>Viện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nghiên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cứu</a:t>
            </a:r>
            <a:endParaRPr lang="en-US" sz="2400" dirty="0" smtClean="0">
              <a:latin typeface="+mj-lt"/>
            </a:endParaRPr>
          </a:p>
          <a:p>
            <a:pPr algn="ctr"/>
            <a:r>
              <a:rPr lang="en-US" sz="2400" dirty="0" smtClean="0"/>
              <a:t> </a:t>
            </a:r>
            <a:r>
              <a:rPr lang="en-US" sz="2400" dirty="0" smtClean="0">
                <a:latin typeface="+mj-lt"/>
              </a:rPr>
              <a:t>KHGD</a:t>
            </a:r>
          </a:p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629400" y="5105400"/>
            <a:ext cx="2362200" cy="691009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629400" y="5064204"/>
            <a:ext cx="23621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+mj-lt"/>
              </a:rPr>
              <a:t>Cơ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sản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xuất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kinh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doanh</a:t>
            </a:r>
            <a:endParaRPr lang="en-US" sz="2400" dirty="0">
              <a:latin typeface="+mj-lt"/>
            </a:endParaRPr>
          </a:p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629400" y="6019800"/>
            <a:ext cx="2362199" cy="6858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629400" y="5943600"/>
            <a:ext cx="2362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+mj-lt"/>
              </a:rPr>
              <a:t>Trường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thuộc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Bộ</a:t>
            </a:r>
            <a:r>
              <a:rPr lang="en-US" sz="2400" dirty="0">
                <a:latin typeface="+mj-lt"/>
              </a:rPr>
              <a:t> GD&amp;ĐT</a:t>
            </a:r>
          </a:p>
          <a:p>
            <a:endParaRPr lang="en-US" dirty="0"/>
          </a:p>
        </p:txBody>
      </p:sp>
      <p:sp>
        <p:nvSpPr>
          <p:cNvPr id="48" name="Line 11"/>
          <p:cNvSpPr>
            <a:spLocks noChangeShapeType="1"/>
          </p:cNvSpPr>
          <p:nvPr/>
        </p:nvSpPr>
        <p:spPr bwMode="auto">
          <a:xfrm>
            <a:off x="6283325" y="4191000"/>
            <a:ext cx="4763" cy="2124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6288088" y="6315075"/>
            <a:ext cx="3413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3"/>
          <p:cNvSpPr>
            <a:spLocks noChangeShapeType="1"/>
          </p:cNvSpPr>
          <p:nvPr/>
        </p:nvSpPr>
        <p:spPr bwMode="auto">
          <a:xfrm>
            <a:off x="6283325" y="4724400"/>
            <a:ext cx="3413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4"/>
          <p:cNvSpPr>
            <a:spLocks noChangeShapeType="1"/>
          </p:cNvSpPr>
          <p:nvPr/>
        </p:nvSpPr>
        <p:spPr bwMode="auto">
          <a:xfrm>
            <a:off x="6288088" y="5514975"/>
            <a:ext cx="3413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15"/>
          <p:cNvSpPr>
            <a:spLocks noChangeShapeType="1"/>
          </p:cNvSpPr>
          <p:nvPr/>
        </p:nvSpPr>
        <p:spPr bwMode="auto">
          <a:xfrm flipV="1">
            <a:off x="6283324" y="2667000"/>
            <a:ext cx="346075" cy="3048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16"/>
          <p:cNvSpPr>
            <a:spLocks noChangeShapeType="1"/>
          </p:cNvSpPr>
          <p:nvPr/>
        </p:nvSpPr>
        <p:spPr bwMode="auto">
          <a:xfrm>
            <a:off x="6400800" y="3276600"/>
            <a:ext cx="2127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17"/>
          <p:cNvSpPr>
            <a:spLocks noChangeShapeType="1"/>
          </p:cNvSpPr>
          <p:nvPr/>
        </p:nvSpPr>
        <p:spPr bwMode="auto">
          <a:xfrm flipH="1" flipV="1">
            <a:off x="2895600" y="2438400"/>
            <a:ext cx="762000" cy="5334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18"/>
          <p:cNvSpPr>
            <a:spLocks noChangeShapeType="1"/>
          </p:cNvSpPr>
          <p:nvPr/>
        </p:nvSpPr>
        <p:spPr bwMode="auto">
          <a:xfrm flipH="1">
            <a:off x="3086099" y="4724400"/>
            <a:ext cx="18573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19"/>
          <p:cNvSpPr>
            <a:spLocks noChangeShapeType="1"/>
          </p:cNvSpPr>
          <p:nvPr/>
        </p:nvSpPr>
        <p:spPr bwMode="auto">
          <a:xfrm flipH="1">
            <a:off x="3047999" y="5484812"/>
            <a:ext cx="228601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14"/>
          <p:cNvSpPr>
            <a:spLocks noChangeShapeType="1"/>
          </p:cNvSpPr>
          <p:nvPr/>
        </p:nvSpPr>
        <p:spPr bwMode="auto">
          <a:xfrm>
            <a:off x="3048000" y="6172200"/>
            <a:ext cx="223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14"/>
          <p:cNvSpPr>
            <a:spLocks noChangeShapeType="1"/>
          </p:cNvSpPr>
          <p:nvPr/>
        </p:nvSpPr>
        <p:spPr bwMode="auto">
          <a:xfrm>
            <a:off x="2971800" y="4939120"/>
            <a:ext cx="294505" cy="359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14"/>
          <p:cNvSpPr>
            <a:spLocks noChangeShapeType="1"/>
          </p:cNvSpPr>
          <p:nvPr/>
        </p:nvSpPr>
        <p:spPr bwMode="auto">
          <a:xfrm>
            <a:off x="3047999" y="2666999"/>
            <a:ext cx="218306" cy="182880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2819400" y="2666999"/>
            <a:ext cx="22860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2"/>
            <a:endCxn id="22" idx="0"/>
          </p:cNvCxnSpPr>
          <p:nvPr/>
        </p:nvCxnSpPr>
        <p:spPr>
          <a:xfrm flipH="1">
            <a:off x="4779963" y="2819400"/>
            <a:ext cx="20637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4724400" y="4267200"/>
            <a:ext cx="20637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4724400" y="5029200"/>
            <a:ext cx="20637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4724400" y="5791200"/>
            <a:ext cx="20637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6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  <p:bldP spid="14" grpId="0"/>
      <p:bldP spid="22" grpId="0" animBg="1"/>
      <p:bldP spid="23" grpId="0" animBg="1"/>
      <p:bldP spid="24" grpId="0" animBg="1"/>
      <p:bldP spid="33" grpId="0" animBg="1"/>
      <p:bldP spid="34" grpId="0" animBg="1"/>
      <p:bldP spid="35" grpId="0" animBg="1"/>
      <p:bldP spid="39" grpId="0"/>
      <p:bldP spid="43" grpId="0"/>
      <p:bldP spid="45" grpId="0"/>
      <p:bldP spid="47" grpId="0"/>
      <p:bldP spid="48" grpId="0" animBg="1"/>
      <p:bldP spid="49" grpId="0" animBg="1"/>
      <p:bldP spid="50" grpId="0" animBg="1"/>
      <p:bldP spid="51" grpId="0" animBg="1"/>
      <p:bldP spid="59" grpId="0" animBg="1"/>
      <p:bldP spid="6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CHỨC NĂNG CỦA BỘ GIÁO DỤC VÀ ĐÀO TẠO 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838200"/>
            <a:ext cx="8763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106680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BGD &amp; ĐT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CP,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QLNN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GD&amp;ĐT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GDQD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lĩnh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MT,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dung, KH,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GD&amp;ĐT;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CB QLGD;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tuyển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QLNN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dịch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lĩnh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QLNN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luật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21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 VỤ VÀ QUYỀN HẠN CỦA BỘ GIÁO DỤC VÀ ĐÀO TẠO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762000"/>
            <a:ext cx="8763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19050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NQ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lệnh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NQ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UB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QH,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NQ, NĐ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CP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KH XD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duyệt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CP,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CP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28581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phủ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83709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GD&amp;ĐT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00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2400" y="762000"/>
            <a:ext cx="8763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200" y="762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tướng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phủ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28522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QĐ,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tướng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CP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luật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2670215"/>
            <a:ext cx="8610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duyệt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chiến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KH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Chiến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trọng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phạm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vi QL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Bộ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4486097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duyệt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ĐH, CĐ;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ĐH,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chia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ĐH…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1524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 VỤ VÀ QUYỀN HẠN CỦA BỘ GIÁO DỤC VÀ ĐÀO TẠO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39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2400" y="762000"/>
            <a:ext cx="8763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200" y="762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tướng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phủ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285220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ĐT,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ĐT TCCN, CĐ, ĐH,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Th.S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TS,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Th.S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TS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KH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3289518"/>
            <a:ext cx="868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Ban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GĐ, PGĐ ĐHQG, ĐH,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P. HT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ĐH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524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 VỤ VÀ QUYỀN HẠN CỦA BỘ GIÁO DỤC VÀ ĐÀO TẠO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9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6200" y="3938588"/>
            <a:ext cx="1508125" cy="2133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294" tIns="44147" rIns="88294" bIns="44147" anchor="ctr"/>
          <a:lstStyle/>
          <a:p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168650" y="3938588"/>
            <a:ext cx="1508125" cy="2133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294" tIns="44147" rIns="88294" bIns="44147" anchor="ctr"/>
          <a:lstStyle/>
          <a:p>
            <a:endParaRPr lang="en-US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7543800" y="3886200"/>
            <a:ext cx="1357313" cy="2133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294" tIns="44147" rIns="88294" bIns="44147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4410075"/>
            <a:ext cx="1584325" cy="107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Chủ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thể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quản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lý</a:t>
            </a:r>
            <a:endParaRPr lang="en-US" sz="28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017838" y="4198938"/>
            <a:ext cx="1735137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Đối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tượng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quản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lý</a:t>
            </a:r>
            <a:endParaRPr lang="en-US" sz="28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543800" y="3998450"/>
            <a:ext cx="1524000" cy="164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8294" tIns="44147" rIns="88294" bIns="44147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Khách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thể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quản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lý</a:t>
            </a:r>
            <a:endParaRPr lang="en-US" sz="28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205413" y="4152900"/>
            <a:ext cx="1885950" cy="15636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294" tIns="44147" rIns="88294" bIns="44147" anchor="ctr"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356225" y="4437063"/>
            <a:ext cx="1584325" cy="95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Mục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tiêu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quản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</a:rPr>
              <a:t>lý</a:t>
            </a:r>
            <a:endParaRPr lang="en-US" sz="28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1584325" y="4864100"/>
            <a:ext cx="15081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4676775" y="4924425"/>
            <a:ext cx="4524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7192963" y="4933950"/>
            <a:ext cx="301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H="1">
            <a:off x="2563813" y="6178550"/>
            <a:ext cx="1587" cy="6032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565400" y="6781800"/>
            <a:ext cx="56562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cxnSp>
        <p:nvCxnSpPr>
          <p:cNvPr id="22" name="Straight Arrow Connector 21"/>
          <p:cNvCxnSpPr>
            <a:stCxn id="20" idx="1"/>
            <a:endCxn id="28" idx="1"/>
          </p:cNvCxnSpPr>
          <p:nvPr/>
        </p:nvCxnSpPr>
        <p:spPr>
          <a:xfrm flipH="1" flipV="1">
            <a:off x="8221661" y="5930899"/>
            <a:ext cx="2" cy="850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ine 14"/>
          <p:cNvSpPr>
            <a:spLocks noChangeShapeType="1"/>
          </p:cNvSpPr>
          <p:nvPr/>
        </p:nvSpPr>
        <p:spPr bwMode="auto">
          <a:xfrm flipH="1">
            <a:off x="1624013" y="5005388"/>
            <a:ext cx="14684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6200" y="3733800"/>
            <a:ext cx="5059363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6200" y="3743325"/>
            <a:ext cx="0" cy="2428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6200" y="6162675"/>
            <a:ext cx="505301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>
            <a:off x="5129213" y="3733800"/>
            <a:ext cx="6350" cy="2428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 flipH="1" flipV="1">
            <a:off x="8221661" y="5930899"/>
            <a:ext cx="793" cy="850899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294" tIns="44147" rIns="88294" bIns="44147"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0" y="1286232"/>
            <a:ext cx="89916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  <a:r>
              <a:rPr lang="en-GB" sz="2800" dirty="0" smtClean="0"/>
              <a:t>       </a:t>
            </a:r>
            <a:r>
              <a:rPr lang="en-GB" sz="2800" dirty="0" err="1" smtClean="0"/>
              <a:t>Quản</a:t>
            </a:r>
            <a:r>
              <a:rPr lang="en-GB" sz="2800" dirty="0" smtClean="0"/>
              <a:t> </a:t>
            </a:r>
            <a:r>
              <a:rPr lang="en-GB" sz="2800" dirty="0" err="1"/>
              <a:t>lý</a:t>
            </a:r>
            <a:r>
              <a:rPr lang="en-GB" sz="2800" dirty="0"/>
              <a:t> </a:t>
            </a:r>
            <a:r>
              <a:rPr lang="en-GB" sz="2800" dirty="0" err="1"/>
              <a:t>là</a:t>
            </a:r>
            <a:r>
              <a:rPr lang="en-GB" sz="2800" dirty="0"/>
              <a:t> </a:t>
            </a:r>
            <a:r>
              <a:rPr lang="en-GB" sz="2800" dirty="0" err="1"/>
              <a:t>sự</a:t>
            </a:r>
            <a:r>
              <a:rPr lang="en-GB" sz="2800" dirty="0"/>
              <a:t> </a:t>
            </a:r>
            <a:r>
              <a:rPr lang="en-GB" sz="2800" dirty="0" err="1"/>
              <a:t>tác</a:t>
            </a:r>
            <a:r>
              <a:rPr lang="en-GB" sz="2800" dirty="0"/>
              <a:t> </a:t>
            </a:r>
            <a:r>
              <a:rPr lang="en-GB" sz="2800" dirty="0" err="1"/>
              <a:t>động</a:t>
            </a:r>
            <a:r>
              <a:rPr lang="en-GB" sz="2800" dirty="0"/>
              <a:t> </a:t>
            </a:r>
            <a:r>
              <a:rPr lang="en-GB" sz="2800" dirty="0" err="1"/>
              <a:t>có</a:t>
            </a:r>
            <a:r>
              <a:rPr lang="en-GB" sz="2800" dirty="0"/>
              <a:t> ý </a:t>
            </a:r>
            <a:r>
              <a:rPr lang="en-GB" sz="2800" dirty="0" err="1"/>
              <a:t>thức</a:t>
            </a:r>
            <a:r>
              <a:rPr lang="en-GB" sz="2800" dirty="0"/>
              <a:t> </a:t>
            </a:r>
            <a:r>
              <a:rPr lang="en-GB" sz="2800" dirty="0" err="1"/>
              <a:t>của</a:t>
            </a:r>
            <a:r>
              <a:rPr lang="en-GB" sz="2800" dirty="0"/>
              <a:t> </a:t>
            </a:r>
            <a:r>
              <a:rPr lang="en-GB" sz="2800" dirty="0" err="1"/>
              <a:t>chủ</a:t>
            </a:r>
            <a:r>
              <a:rPr lang="en-GB" sz="2800" dirty="0"/>
              <a:t> </a:t>
            </a:r>
            <a:r>
              <a:rPr lang="en-GB" sz="2800" dirty="0" err="1"/>
              <a:t>thể</a:t>
            </a:r>
            <a:r>
              <a:rPr lang="en-GB" sz="2800" dirty="0"/>
              <a:t> </a:t>
            </a:r>
            <a:r>
              <a:rPr lang="en-GB" sz="2800" dirty="0" err="1"/>
              <a:t>quản</a:t>
            </a:r>
            <a:r>
              <a:rPr lang="en-GB" sz="2800" dirty="0"/>
              <a:t> </a:t>
            </a:r>
            <a:r>
              <a:rPr lang="en-GB" sz="2800" dirty="0" err="1"/>
              <a:t>lý</a:t>
            </a:r>
            <a:r>
              <a:rPr lang="en-GB" sz="2800" dirty="0"/>
              <a:t> </a:t>
            </a:r>
            <a:r>
              <a:rPr lang="en-GB" sz="2800" dirty="0" err="1"/>
              <a:t>lên</a:t>
            </a:r>
            <a:r>
              <a:rPr lang="en-GB" sz="2800" dirty="0"/>
              <a:t> </a:t>
            </a:r>
            <a:r>
              <a:rPr lang="en-GB" sz="2800" dirty="0" err="1"/>
              <a:t>đối</a:t>
            </a:r>
            <a:r>
              <a:rPr lang="en-GB" sz="2800" dirty="0"/>
              <a:t> </a:t>
            </a:r>
            <a:r>
              <a:rPr lang="en-GB" sz="2800" dirty="0" err="1"/>
              <a:t>tượng</a:t>
            </a:r>
            <a:r>
              <a:rPr lang="en-GB" sz="2800" dirty="0"/>
              <a:t> </a:t>
            </a:r>
            <a:r>
              <a:rPr lang="en-GB" sz="2800" dirty="0" err="1"/>
              <a:t>quản</a:t>
            </a:r>
            <a:r>
              <a:rPr lang="en-GB" sz="2800" dirty="0"/>
              <a:t> </a:t>
            </a:r>
            <a:r>
              <a:rPr lang="en-GB" sz="2800" dirty="0" err="1"/>
              <a:t>lý</a:t>
            </a:r>
            <a:r>
              <a:rPr lang="en-GB" sz="2800" dirty="0"/>
              <a:t> </a:t>
            </a:r>
            <a:r>
              <a:rPr lang="en-GB" sz="2800" dirty="0" err="1"/>
              <a:t>nhằm</a:t>
            </a:r>
            <a:r>
              <a:rPr lang="en-GB" sz="2800" dirty="0"/>
              <a:t> </a:t>
            </a:r>
            <a:r>
              <a:rPr lang="en-GB" sz="2800" dirty="0" err="1"/>
              <a:t>chỉ</a:t>
            </a:r>
            <a:r>
              <a:rPr lang="en-GB" sz="2800" dirty="0"/>
              <a:t> </a:t>
            </a:r>
            <a:r>
              <a:rPr lang="en-GB" sz="2800" dirty="0" err="1"/>
              <a:t>huy</a:t>
            </a:r>
            <a:r>
              <a:rPr lang="en-GB" sz="2800" dirty="0"/>
              <a:t>, </a:t>
            </a:r>
            <a:r>
              <a:rPr lang="en-GB" sz="2800" dirty="0" err="1"/>
              <a:t>điều</a:t>
            </a:r>
            <a:r>
              <a:rPr lang="en-GB" sz="2800" dirty="0"/>
              <a:t> </a:t>
            </a:r>
            <a:r>
              <a:rPr lang="en-GB" sz="2800" dirty="0" err="1"/>
              <a:t>hành</a:t>
            </a:r>
            <a:r>
              <a:rPr lang="en-GB" sz="2800" dirty="0"/>
              <a:t>, </a:t>
            </a:r>
            <a:r>
              <a:rPr lang="en-GB" sz="2800" dirty="0" err="1"/>
              <a:t>hướng</a:t>
            </a:r>
            <a:r>
              <a:rPr lang="en-GB" sz="2800" dirty="0"/>
              <a:t> </a:t>
            </a:r>
            <a:r>
              <a:rPr lang="en-GB" sz="2800" dirty="0" err="1"/>
              <a:t>dẫn</a:t>
            </a:r>
            <a:r>
              <a:rPr lang="en-GB" sz="2800" dirty="0"/>
              <a:t> </a:t>
            </a:r>
            <a:r>
              <a:rPr lang="en-GB" sz="2800" dirty="0" err="1"/>
              <a:t>các</a:t>
            </a:r>
            <a:r>
              <a:rPr lang="en-GB" sz="2800" dirty="0"/>
              <a:t> </a:t>
            </a:r>
            <a:r>
              <a:rPr lang="en-GB" sz="2800" dirty="0" err="1"/>
              <a:t>quá</a:t>
            </a:r>
            <a:r>
              <a:rPr lang="en-GB" sz="2800" dirty="0"/>
              <a:t> </a:t>
            </a:r>
            <a:r>
              <a:rPr lang="en-GB" sz="2800" dirty="0" err="1"/>
              <a:t>trình</a:t>
            </a:r>
            <a:r>
              <a:rPr lang="en-GB" sz="2800" dirty="0"/>
              <a:t> </a:t>
            </a:r>
            <a:r>
              <a:rPr lang="en-GB" sz="2800" dirty="0" err="1"/>
              <a:t>xã</a:t>
            </a:r>
            <a:r>
              <a:rPr lang="en-GB" sz="2800" dirty="0"/>
              <a:t> </a:t>
            </a:r>
            <a:r>
              <a:rPr lang="en-GB" sz="2800" dirty="0" err="1"/>
              <a:t>hội</a:t>
            </a:r>
            <a:r>
              <a:rPr lang="en-GB" sz="2800" dirty="0"/>
              <a:t> </a:t>
            </a:r>
            <a:r>
              <a:rPr lang="en-GB" sz="2800" dirty="0" err="1"/>
              <a:t>và</a:t>
            </a:r>
            <a:r>
              <a:rPr lang="en-GB" sz="2800" dirty="0"/>
              <a:t> </a:t>
            </a:r>
            <a:r>
              <a:rPr lang="en-GB" sz="2800" dirty="0" err="1"/>
              <a:t>hành</a:t>
            </a:r>
            <a:r>
              <a:rPr lang="en-GB" sz="2800" dirty="0"/>
              <a:t> vi </a:t>
            </a:r>
            <a:r>
              <a:rPr lang="en-GB" sz="2800" dirty="0" err="1"/>
              <a:t>hoạt</a:t>
            </a:r>
            <a:r>
              <a:rPr lang="en-GB" sz="2800" dirty="0"/>
              <a:t> </a:t>
            </a:r>
            <a:r>
              <a:rPr lang="en-GB" sz="2800" dirty="0" err="1"/>
              <a:t>động</a:t>
            </a:r>
            <a:r>
              <a:rPr lang="en-GB" sz="2800" dirty="0"/>
              <a:t> </a:t>
            </a:r>
            <a:r>
              <a:rPr lang="en-GB" sz="2800" dirty="0" err="1"/>
              <a:t>của</a:t>
            </a:r>
            <a:r>
              <a:rPr lang="en-GB" sz="2800" dirty="0"/>
              <a:t> con </a:t>
            </a:r>
            <a:r>
              <a:rPr lang="en-GB" sz="2800" dirty="0" err="1"/>
              <a:t>người</a:t>
            </a:r>
            <a:r>
              <a:rPr lang="en-GB" sz="2800" dirty="0"/>
              <a:t> </a:t>
            </a:r>
            <a:r>
              <a:rPr lang="en-GB" sz="2800" dirty="0" err="1"/>
              <a:t>hướng</a:t>
            </a:r>
            <a:r>
              <a:rPr lang="en-GB" sz="2800" dirty="0"/>
              <a:t> </a:t>
            </a:r>
            <a:r>
              <a:rPr lang="en-GB" sz="2800" dirty="0" err="1"/>
              <a:t>đến</a:t>
            </a:r>
            <a:r>
              <a:rPr lang="en-GB" sz="2800" dirty="0"/>
              <a:t> </a:t>
            </a:r>
            <a:r>
              <a:rPr lang="en-GB" sz="2800" dirty="0" err="1"/>
              <a:t>mục</a:t>
            </a:r>
            <a:r>
              <a:rPr lang="en-GB" sz="2800" dirty="0"/>
              <a:t> </a:t>
            </a:r>
            <a:r>
              <a:rPr lang="en-GB" sz="2800" dirty="0" err="1"/>
              <a:t>đích</a:t>
            </a:r>
            <a:r>
              <a:rPr lang="en-GB" sz="2800" dirty="0"/>
              <a:t> </a:t>
            </a:r>
            <a:r>
              <a:rPr lang="en-GB" sz="2800" dirty="0" err="1"/>
              <a:t>hoạt</a:t>
            </a:r>
            <a:r>
              <a:rPr lang="en-GB" sz="2800" dirty="0"/>
              <a:t> </a:t>
            </a:r>
            <a:r>
              <a:rPr lang="en-GB" sz="2800" dirty="0" err="1"/>
              <a:t>động</a:t>
            </a:r>
            <a:r>
              <a:rPr lang="en-GB" sz="2800" dirty="0"/>
              <a:t> </a:t>
            </a:r>
            <a:r>
              <a:rPr lang="en-GB" sz="2800" dirty="0" err="1"/>
              <a:t>chung</a:t>
            </a:r>
            <a:r>
              <a:rPr lang="en-GB" sz="2800" dirty="0"/>
              <a:t>, </a:t>
            </a:r>
            <a:r>
              <a:rPr lang="en-GB" sz="2800" dirty="0" err="1"/>
              <a:t>phù</a:t>
            </a:r>
            <a:r>
              <a:rPr lang="en-GB" sz="2800" dirty="0"/>
              <a:t> </a:t>
            </a:r>
            <a:r>
              <a:rPr lang="en-GB" sz="2800" dirty="0" err="1"/>
              <a:t>hợp</a:t>
            </a:r>
            <a:r>
              <a:rPr lang="en-GB" sz="2800" dirty="0"/>
              <a:t> </a:t>
            </a:r>
            <a:r>
              <a:rPr lang="en-GB" sz="2800" dirty="0" err="1"/>
              <a:t>với</a:t>
            </a:r>
            <a:r>
              <a:rPr lang="en-GB" sz="2800" dirty="0"/>
              <a:t> </a:t>
            </a:r>
            <a:r>
              <a:rPr lang="en-GB" sz="2800" dirty="0" err="1"/>
              <a:t>quy</a:t>
            </a:r>
            <a:r>
              <a:rPr lang="en-GB" sz="2800" dirty="0"/>
              <a:t> </a:t>
            </a:r>
            <a:r>
              <a:rPr lang="en-GB" sz="2800" dirty="0" err="1"/>
              <a:t>luật</a:t>
            </a:r>
            <a:r>
              <a:rPr lang="en-GB" sz="2800" dirty="0"/>
              <a:t> </a:t>
            </a:r>
            <a:r>
              <a:rPr lang="en-GB" sz="2800" dirty="0" err="1"/>
              <a:t>khách</a:t>
            </a:r>
            <a:r>
              <a:rPr lang="en-GB" sz="2800" dirty="0"/>
              <a:t> </a:t>
            </a:r>
            <a:r>
              <a:rPr lang="en-GB" sz="2800" dirty="0" err="1"/>
              <a:t>quan</a:t>
            </a:r>
            <a:r>
              <a:rPr lang="en-GB" sz="2800" b="1" dirty="0"/>
              <a:t>.</a:t>
            </a:r>
            <a:endParaRPr lang="en-US" sz="2800" b="1" dirty="0"/>
          </a:p>
          <a:p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381000" y="7620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6200" y="848380"/>
            <a:ext cx="2262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lý</a:t>
            </a:r>
            <a:endParaRPr lang="en-US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5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/>
      <p:bldP spid="15" grpId="0" animBg="1"/>
      <p:bldP spid="15" grpId="1" animBg="1"/>
      <p:bldP spid="17" grpId="0" animBg="1"/>
      <p:bldP spid="18" grpId="0" animBg="1"/>
      <p:bldP spid="19" grpId="0" animBg="1"/>
      <p:bldP spid="20" grpId="0" animBg="1"/>
      <p:bldP spid="23" grpId="0" animBg="1"/>
      <p:bldP spid="23" grpId="1" animBg="1"/>
      <p:bldP spid="2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2400" y="762000"/>
            <a:ext cx="8763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4576" y="838200"/>
            <a:ext cx="87608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Ban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QĐ,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qui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KT-KT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lĩnh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phạm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QLNN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BỘ;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ấy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678668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4. </a:t>
            </a:r>
            <a:r>
              <a:rPr lang="en-US" sz="2800" dirty="0" err="1" smtClean="0">
                <a:latin typeface="+mj-lt"/>
              </a:rPr>
              <a:t>Hướng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dẫn</a:t>
            </a:r>
            <a:r>
              <a:rPr lang="en-US" sz="2800" dirty="0" smtClean="0">
                <a:latin typeface="+mj-lt"/>
              </a:rPr>
              <a:t> KT </a:t>
            </a:r>
            <a:r>
              <a:rPr lang="en-US" sz="2800" dirty="0" err="1" smtClean="0">
                <a:latin typeface="+mj-lt"/>
              </a:rPr>
              <a:t>và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thực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hiện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các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văn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bản</a:t>
            </a:r>
            <a:r>
              <a:rPr lang="en-US" sz="2800" dirty="0" smtClean="0">
                <a:latin typeface="+mj-lt"/>
              </a:rPr>
              <a:t> qui </a:t>
            </a:r>
            <a:r>
              <a:rPr lang="en-US" sz="2800" dirty="0" err="1" smtClean="0">
                <a:latin typeface="+mj-lt"/>
              </a:rPr>
              <a:t>phạm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pháp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luật</a:t>
            </a:r>
            <a:endParaRPr lang="en-US" sz="2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524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 VỤ VÀ QUYỀN HẠN CỦA BỘ GIÁO DỤC VÀ ĐÀO TẠO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5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TÁC NGHIỆP TRONG NHÀ TRƯỜNG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914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2272605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nghiệp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diễn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ngày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tiêu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cũng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như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tiêu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endParaRPr lang="en-US" sz="2800" dirty="0">
              <a:latin typeface="+mj-lt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7200" y="2057400"/>
            <a:ext cx="8001000" cy="1828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4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2339975" y="1700213"/>
            <a:ext cx="4464050" cy="3889375"/>
          </a:xfrm>
          <a:prstGeom prst="ellipse">
            <a:avLst/>
          </a:prstGeom>
          <a:noFill/>
          <a:ln w="508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  <p:sp>
        <p:nvSpPr>
          <p:cNvPr id="36867" name="Text Box 7"/>
          <p:cNvSpPr txBox="1">
            <a:spLocks noChangeArrowheads="1"/>
          </p:cNvSpPr>
          <p:nvPr/>
        </p:nvSpPr>
        <p:spPr bwMode="auto">
          <a:xfrm>
            <a:off x="1500188" y="142875"/>
            <a:ext cx="6286500" cy="400050"/>
          </a:xfrm>
          <a:prstGeom prst="rect">
            <a:avLst/>
          </a:prstGeom>
          <a:solidFill>
            <a:srgbClr val="FFFF66">
              <a:alpha val="49019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</a:rPr>
              <a:t>QUẢN LÝ TRƯỜNG HỌC </a:t>
            </a:r>
            <a:endParaRPr lang="en-US" sz="2000" b="1" dirty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3686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56000" y="8851900"/>
            <a:ext cx="5103813" cy="340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60500"/>
            <a:ext cx="1439862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10" descr="j0397324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2736850"/>
            <a:ext cx="979488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11" descr="j0416012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7563"/>
            <a:ext cx="11525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2" descr="j0397464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225" y="4459288"/>
            <a:ext cx="90805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13" descr="j0424784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648200"/>
            <a:ext cx="11747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6" name="Picture 1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3214688"/>
            <a:ext cx="132397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924300" y="1117600"/>
            <a:ext cx="1209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Giáo viên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5429250" y="2714625"/>
            <a:ext cx="1357313" cy="646113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Cơ sở vật chất 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5214938" y="5654675"/>
            <a:ext cx="1214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Tài chính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2771775" y="4221163"/>
            <a:ext cx="1209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Học sinh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2143125" y="2286000"/>
            <a:ext cx="1285875" cy="366713"/>
          </a:xfrm>
          <a:prstGeom prst="rect">
            <a:avLst/>
          </a:prstGeom>
          <a:solidFill>
            <a:srgbClr val="FFCC66">
              <a:alpha val="3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Giảng dạy</a:t>
            </a:r>
          </a:p>
        </p:txBody>
      </p:sp>
      <p:cxnSp>
        <p:nvCxnSpPr>
          <p:cNvPr id="33812" name="AutoShape 20"/>
          <p:cNvCxnSpPr>
            <a:cxnSpLocks noChangeShapeType="1"/>
          </p:cNvCxnSpPr>
          <p:nvPr/>
        </p:nvCxnSpPr>
        <p:spPr bwMode="auto">
          <a:xfrm rot="10800000">
            <a:off x="3059113" y="3263900"/>
            <a:ext cx="792162" cy="414338"/>
          </a:xfrm>
          <a:prstGeom prst="curvedConnector3">
            <a:avLst>
              <a:gd name="adj1" fmla="val 50102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3" name="AutoShape 21"/>
          <p:cNvCxnSpPr>
            <a:cxnSpLocks noChangeShapeType="1"/>
          </p:cNvCxnSpPr>
          <p:nvPr/>
        </p:nvCxnSpPr>
        <p:spPr bwMode="auto">
          <a:xfrm rot="5400000" flipH="1">
            <a:off x="4114800" y="2806701"/>
            <a:ext cx="784225" cy="127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4" name="AutoShape 22"/>
          <p:cNvCxnSpPr>
            <a:cxnSpLocks noChangeShapeType="1"/>
          </p:cNvCxnSpPr>
          <p:nvPr/>
        </p:nvCxnSpPr>
        <p:spPr bwMode="auto">
          <a:xfrm flipV="1">
            <a:off x="5175250" y="3668713"/>
            <a:ext cx="549275" cy="9525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5" name="AutoShape 23"/>
          <p:cNvCxnSpPr>
            <a:cxnSpLocks noChangeShapeType="1"/>
          </p:cNvCxnSpPr>
          <p:nvPr/>
        </p:nvCxnSpPr>
        <p:spPr bwMode="auto">
          <a:xfrm rot="5400000">
            <a:off x="3726656" y="4274344"/>
            <a:ext cx="911225" cy="661988"/>
          </a:xfrm>
          <a:prstGeom prst="curvedConnector2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6" name="AutoShape 24"/>
          <p:cNvCxnSpPr>
            <a:cxnSpLocks noChangeShapeType="1"/>
          </p:cNvCxnSpPr>
          <p:nvPr/>
        </p:nvCxnSpPr>
        <p:spPr bwMode="auto">
          <a:xfrm rot="16200000" flipH="1">
            <a:off x="4311650" y="4351338"/>
            <a:ext cx="1038225" cy="635000"/>
          </a:xfrm>
          <a:prstGeom prst="curvedConnector2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8" name="AutoShape 26"/>
          <p:cNvSpPr>
            <a:spLocks noChangeArrowheads="1"/>
          </p:cNvSpPr>
          <p:nvPr/>
        </p:nvSpPr>
        <p:spPr bwMode="auto">
          <a:xfrm>
            <a:off x="7019925" y="2276475"/>
            <a:ext cx="1800225" cy="936625"/>
          </a:xfrm>
          <a:prstGeom prst="wedgeRoundRectCallout">
            <a:avLst>
              <a:gd name="adj1" fmla="val -65167"/>
              <a:gd name="adj2" fmla="val 101694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Mua sắm 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Duy tu 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v.v. </a:t>
            </a:r>
          </a:p>
        </p:txBody>
      </p:sp>
      <p:sp>
        <p:nvSpPr>
          <p:cNvPr id="33819" name="AutoShape 27"/>
          <p:cNvSpPr>
            <a:spLocks noChangeArrowheads="1"/>
          </p:cNvSpPr>
          <p:nvPr/>
        </p:nvSpPr>
        <p:spPr bwMode="auto">
          <a:xfrm>
            <a:off x="1258888" y="5562600"/>
            <a:ext cx="3929062" cy="1052513"/>
          </a:xfrm>
          <a:prstGeom prst="wedgeRoundRectCallout">
            <a:avLst>
              <a:gd name="adj1" fmla="val 50606"/>
              <a:gd name="adj2" fmla="val -89065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Ngân sách, lập kế hoạch tài chính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Kế toán, Báo cáo,v.v.</a:t>
            </a:r>
          </a:p>
        </p:txBody>
      </p:sp>
      <p:sp>
        <p:nvSpPr>
          <p:cNvPr id="33820" name="AutoShape 28"/>
          <p:cNvSpPr>
            <a:spLocks noChangeArrowheads="1"/>
          </p:cNvSpPr>
          <p:nvPr/>
        </p:nvSpPr>
        <p:spPr bwMode="auto">
          <a:xfrm>
            <a:off x="107950" y="4221163"/>
            <a:ext cx="2447925" cy="1295400"/>
          </a:xfrm>
          <a:prstGeom prst="wedgeRoundRectCallout">
            <a:avLst>
              <a:gd name="adj1" fmla="val 69130"/>
              <a:gd name="adj2" fmla="val 24264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Tuyển sinh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Y tế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Học sinh tài năng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v.v.</a:t>
            </a:r>
          </a:p>
        </p:txBody>
      </p:sp>
      <p:sp>
        <p:nvSpPr>
          <p:cNvPr id="33821" name="AutoShape 29"/>
          <p:cNvSpPr>
            <a:spLocks noChangeArrowheads="1"/>
          </p:cNvSpPr>
          <p:nvPr/>
        </p:nvSpPr>
        <p:spPr bwMode="auto">
          <a:xfrm>
            <a:off x="50800" y="2565400"/>
            <a:ext cx="2000250" cy="1293813"/>
          </a:xfrm>
          <a:prstGeom prst="wedgeRoundRectCallout">
            <a:avLst>
              <a:gd name="adj1" fmla="val 69190"/>
              <a:gd name="adj2" fmla="val -49875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Thời khóa biểu 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Các bộ môn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Đánh giá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Các kỳ thi</a:t>
            </a:r>
          </a:p>
        </p:txBody>
      </p:sp>
      <p:sp>
        <p:nvSpPr>
          <p:cNvPr id="33822" name="AutoShape 30"/>
          <p:cNvSpPr>
            <a:spLocks noChangeArrowheads="1"/>
          </p:cNvSpPr>
          <p:nvPr/>
        </p:nvSpPr>
        <p:spPr bwMode="auto">
          <a:xfrm>
            <a:off x="395288" y="765175"/>
            <a:ext cx="2736850" cy="1511300"/>
          </a:xfrm>
          <a:prstGeom prst="wedgeRoundRectCallout">
            <a:avLst>
              <a:gd name="adj1" fmla="val 71810"/>
              <a:gd name="adj2" fmla="val 13023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Tuyển dụng 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Bồi dưỡng 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Phân công công tác 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Giám sát </a:t>
            </a:r>
          </a:p>
          <a:p>
            <a:pPr eaLnBrk="1" hangingPunct="1">
              <a:buFontTx/>
              <a:buChar char="•"/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 Đánh giá, v.v. </a:t>
            </a:r>
          </a:p>
        </p:txBody>
      </p:sp>
      <p:sp>
        <p:nvSpPr>
          <p:cNvPr id="33823" name="AutoShape 31"/>
          <p:cNvSpPr>
            <a:spLocks noChangeArrowheads="1"/>
          </p:cNvSpPr>
          <p:nvPr/>
        </p:nvSpPr>
        <p:spPr bwMode="auto">
          <a:xfrm>
            <a:off x="6372225" y="4435475"/>
            <a:ext cx="2695575" cy="2089150"/>
          </a:xfrm>
          <a:prstGeom prst="wedgeRoundRectCallout">
            <a:avLst>
              <a:gd name="adj1" fmla="val -110769"/>
              <a:gd name="adj2" fmla="val -80625"/>
              <a:gd name="adj3" fmla="val 16667"/>
            </a:avLst>
          </a:prstGeom>
          <a:solidFill>
            <a:srgbClr val="FFFF66">
              <a:alpha val="74901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Cộng tác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Báo cáo, lập kế họach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Tư vấn 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Giám sát 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Tổ chức</a:t>
            </a:r>
          </a:p>
          <a:p>
            <a:pPr eaLnBrk="1" hangingPunct="1">
              <a:buFontTx/>
              <a:buChar char="•"/>
            </a:pPr>
            <a:r>
              <a:rPr lang="en-US">
                <a:solidFill>
                  <a:srgbClr val="663300"/>
                </a:solidFill>
                <a:latin typeface="Arial" pitchFamily="34" charset="0"/>
              </a:rPr>
              <a:t> v.v.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857625" y="3214688"/>
            <a:ext cx="1357313" cy="93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Hiệu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trưởng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45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807" grpId="0"/>
      <p:bldP spid="33808" grpId="0" animBg="1"/>
      <p:bldP spid="33809" grpId="0"/>
      <p:bldP spid="33810" grpId="0"/>
      <p:bldP spid="33811" grpId="0" animBg="1"/>
      <p:bldP spid="33818" grpId="0" animBg="1"/>
      <p:bldP spid="33819" grpId="0" animBg="1"/>
      <p:bldP spid="33820" grpId="0" animBg="1"/>
      <p:bldP spid="33821" grpId="0" animBg="1"/>
      <p:bldP spid="33822" grpId="0" animBg="1"/>
      <p:bldP spid="3382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971550" y="5516563"/>
            <a:ext cx="3384550" cy="1081087"/>
          </a:xfrm>
          <a:prstGeom prst="rect">
            <a:avLst/>
          </a:prstGeom>
          <a:solidFill>
            <a:srgbClr val="FFFF66">
              <a:alpha val="79999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  <p:sp>
        <p:nvSpPr>
          <p:cNvPr id="43011" name="Oval 5"/>
          <p:cNvSpPr>
            <a:spLocks noChangeArrowheads="1"/>
          </p:cNvSpPr>
          <p:nvPr/>
        </p:nvSpPr>
        <p:spPr bwMode="auto">
          <a:xfrm>
            <a:off x="827088" y="1563688"/>
            <a:ext cx="3600450" cy="3384550"/>
          </a:xfrm>
          <a:prstGeom prst="ellipse">
            <a:avLst/>
          </a:prstGeom>
          <a:noFill/>
          <a:ln w="508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  <p:pic>
        <p:nvPicPr>
          <p:cNvPr id="4301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1238250"/>
            <a:ext cx="936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7" descr="j0397324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2636838"/>
            <a:ext cx="711200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8" descr="j0416012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2863850"/>
            <a:ext cx="113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9" descr="j0397464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746500"/>
            <a:ext cx="68897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10" descr="j0424784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413" y="3795713"/>
            <a:ext cx="81597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Text Box 12"/>
          <p:cNvSpPr txBox="1">
            <a:spLocks noChangeArrowheads="1"/>
          </p:cNvSpPr>
          <p:nvPr/>
        </p:nvSpPr>
        <p:spPr bwMode="auto">
          <a:xfrm>
            <a:off x="2051050" y="908050"/>
            <a:ext cx="1209675" cy="37623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Giáo viên</a:t>
            </a:r>
          </a:p>
        </p:txBody>
      </p:sp>
      <p:sp>
        <p:nvSpPr>
          <p:cNvPr id="43018" name="Text Box 13"/>
          <p:cNvSpPr txBox="1">
            <a:spLocks noChangeArrowheads="1"/>
          </p:cNvSpPr>
          <p:nvPr/>
        </p:nvSpPr>
        <p:spPr bwMode="auto">
          <a:xfrm>
            <a:off x="3635375" y="2349500"/>
            <a:ext cx="1722438" cy="36988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Cơ sở vật chất</a:t>
            </a:r>
          </a:p>
        </p:txBody>
      </p:sp>
      <p:sp>
        <p:nvSpPr>
          <p:cNvPr id="43019" name="Text Box 14"/>
          <p:cNvSpPr txBox="1">
            <a:spLocks noChangeArrowheads="1"/>
          </p:cNvSpPr>
          <p:nvPr/>
        </p:nvSpPr>
        <p:spPr bwMode="auto">
          <a:xfrm>
            <a:off x="3506788" y="4581525"/>
            <a:ext cx="1209675" cy="37623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Tài chính</a:t>
            </a:r>
          </a:p>
        </p:txBody>
      </p:sp>
      <p:sp>
        <p:nvSpPr>
          <p:cNvPr id="43020" name="Text Box 15"/>
          <p:cNvSpPr txBox="1">
            <a:spLocks noChangeArrowheads="1"/>
          </p:cNvSpPr>
          <p:nvPr/>
        </p:nvSpPr>
        <p:spPr bwMode="auto">
          <a:xfrm>
            <a:off x="900113" y="4791075"/>
            <a:ext cx="1209675" cy="37623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Học sinh</a:t>
            </a:r>
          </a:p>
        </p:txBody>
      </p:sp>
      <p:sp>
        <p:nvSpPr>
          <p:cNvPr id="43021" name="Text Box 16"/>
          <p:cNvSpPr txBox="1">
            <a:spLocks noChangeArrowheads="1"/>
          </p:cNvSpPr>
          <p:nvPr/>
        </p:nvSpPr>
        <p:spPr bwMode="auto">
          <a:xfrm>
            <a:off x="554038" y="2205038"/>
            <a:ext cx="1209675" cy="650875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Giảng dạy</a:t>
            </a:r>
            <a:endParaRPr lang="en-AU">
              <a:latin typeface="Arial" pitchFamily="34" charset="0"/>
            </a:endParaRPr>
          </a:p>
        </p:txBody>
      </p:sp>
      <p:cxnSp>
        <p:nvCxnSpPr>
          <p:cNvPr id="43022" name="AutoShape 17"/>
          <p:cNvCxnSpPr>
            <a:cxnSpLocks noChangeShapeType="1"/>
          </p:cNvCxnSpPr>
          <p:nvPr/>
        </p:nvCxnSpPr>
        <p:spPr bwMode="auto">
          <a:xfrm rot="10800000">
            <a:off x="1177925" y="3019425"/>
            <a:ext cx="1162050" cy="14288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3" name="AutoShape 18"/>
          <p:cNvCxnSpPr>
            <a:cxnSpLocks noChangeShapeType="1"/>
          </p:cNvCxnSpPr>
          <p:nvPr/>
        </p:nvCxnSpPr>
        <p:spPr bwMode="auto">
          <a:xfrm rot="5400000" flipH="1">
            <a:off x="2170113" y="2327275"/>
            <a:ext cx="928688" cy="1587"/>
          </a:xfrm>
          <a:prstGeom prst="curvedConnector3">
            <a:avLst>
              <a:gd name="adj1" fmla="val 49917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4" name="AutoShape 19"/>
          <p:cNvCxnSpPr>
            <a:cxnSpLocks noChangeShapeType="1"/>
          </p:cNvCxnSpPr>
          <p:nvPr/>
        </p:nvCxnSpPr>
        <p:spPr bwMode="auto">
          <a:xfrm flipV="1">
            <a:off x="3103563" y="3125788"/>
            <a:ext cx="620712" cy="1587"/>
          </a:xfrm>
          <a:prstGeom prst="curvedConnector3">
            <a:avLst>
              <a:gd name="adj1" fmla="val 49870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5" name="AutoShape 20"/>
          <p:cNvCxnSpPr>
            <a:cxnSpLocks noChangeShapeType="1"/>
          </p:cNvCxnSpPr>
          <p:nvPr/>
        </p:nvCxnSpPr>
        <p:spPr bwMode="auto">
          <a:xfrm rot="5400000">
            <a:off x="1776413" y="3344862"/>
            <a:ext cx="742950" cy="974725"/>
          </a:xfrm>
          <a:prstGeom prst="curvedConnector2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26" name="AutoShape 21"/>
          <p:cNvCxnSpPr>
            <a:cxnSpLocks noChangeShapeType="1"/>
          </p:cNvCxnSpPr>
          <p:nvPr/>
        </p:nvCxnSpPr>
        <p:spPr bwMode="auto">
          <a:xfrm rot="16200000" flipH="1">
            <a:off x="2740025" y="3355975"/>
            <a:ext cx="709613" cy="919163"/>
          </a:xfrm>
          <a:prstGeom prst="curvedConnector2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1071563" y="5645150"/>
            <a:ext cx="1428750" cy="36988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Cha mẹ HS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843213" y="5661025"/>
            <a:ext cx="1354137" cy="37623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Cộng đồng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619250" y="6143625"/>
            <a:ext cx="2066925" cy="376238"/>
          </a:xfrm>
          <a:prstGeom prst="rect">
            <a:avLst/>
          </a:prstGeom>
          <a:solidFill>
            <a:srgbClr val="FFFF66">
              <a:alpha val="85097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rgbClr val="663300"/>
                </a:solidFill>
                <a:latin typeface="Arial" pitchFamily="34" charset="0"/>
              </a:rPr>
              <a:t>Chính sách, v.v.</a:t>
            </a:r>
          </a:p>
        </p:txBody>
      </p:sp>
      <p:cxnSp>
        <p:nvCxnSpPr>
          <p:cNvPr id="34841" name="AutoShape 25"/>
          <p:cNvCxnSpPr>
            <a:cxnSpLocks noChangeShapeType="1"/>
            <a:endCxn id="34820" idx="0"/>
          </p:cNvCxnSpPr>
          <p:nvPr/>
        </p:nvCxnSpPr>
        <p:spPr bwMode="auto">
          <a:xfrm rot="16200000" flipH="1">
            <a:off x="1621631" y="4474369"/>
            <a:ext cx="2055813" cy="28575"/>
          </a:xfrm>
          <a:prstGeom prst="curvedConnector3">
            <a:avLst>
              <a:gd name="adj1" fmla="val 49963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31" name="Text Box 26"/>
          <p:cNvSpPr txBox="1">
            <a:spLocks noChangeArrowheads="1"/>
          </p:cNvSpPr>
          <p:nvPr/>
        </p:nvSpPr>
        <p:spPr bwMode="auto">
          <a:xfrm>
            <a:off x="1908175" y="142875"/>
            <a:ext cx="5543550" cy="406400"/>
          </a:xfrm>
          <a:prstGeom prst="rect">
            <a:avLst/>
          </a:prstGeom>
          <a:solidFill>
            <a:srgbClr val="FFFF00">
              <a:alpha val="49019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</a:rPr>
              <a:t>QUẢN LÝ TRƯỜNG HỌC</a:t>
            </a:r>
            <a:endParaRPr lang="en-US" sz="20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34847" name="AutoShape 31"/>
          <p:cNvSpPr>
            <a:spLocks noChangeArrowheads="1"/>
          </p:cNvSpPr>
          <p:nvPr/>
        </p:nvSpPr>
        <p:spPr bwMode="auto">
          <a:xfrm>
            <a:off x="4572000" y="838200"/>
            <a:ext cx="2000250" cy="1295400"/>
          </a:xfrm>
          <a:prstGeom prst="wedgeRoundRectCallout">
            <a:avLst>
              <a:gd name="adj1" fmla="val -42653"/>
              <a:gd name="adj2" fmla="val -1227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Đánh giá kết quả hoạt động tổng thể của nhà trường </a:t>
            </a:r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 flipV="1">
            <a:off x="3786188" y="1428750"/>
            <a:ext cx="1006475" cy="719138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AutoShape 33"/>
          <p:cNvSpPr>
            <a:spLocks noChangeArrowheads="1"/>
          </p:cNvSpPr>
          <p:nvPr/>
        </p:nvSpPr>
        <p:spPr bwMode="auto">
          <a:xfrm>
            <a:off x="5940425" y="2420938"/>
            <a:ext cx="2952750" cy="647700"/>
          </a:xfrm>
          <a:prstGeom prst="wedgeRoundRectCallout">
            <a:avLst>
              <a:gd name="adj1" fmla="val -22903"/>
              <a:gd name="adj2" fmla="val 47551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Xây dựng Kế hoạch phát triển trường học </a:t>
            </a:r>
          </a:p>
        </p:txBody>
      </p:sp>
      <p:sp>
        <p:nvSpPr>
          <p:cNvPr id="34850" name="Line 34"/>
          <p:cNvSpPr>
            <a:spLocks noChangeShapeType="1"/>
          </p:cNvSpPr>
          <p:nvPr/>
        </p:nvSpPr>
        <p:spPr bwMode="auto">
          <a:xfrm>
            <a:off x="6443663" y="1411288"/>
            <a:ext cx="792162" cy="938212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AutoShape 35"/>
          <p:cNvSpPr>
            <a:spLocks noChangeArrowheads="1"/>
          </p:cNvSpPr>
          <p:nvPr/>
        </p:nvSpPr>
        <p:spPr bwMode="auto">
          <a:xfrm>
            <a:off x="5651500" y="4149725"/>
            <a:ext cx="2492375" cy="719138"/>
          </a:xfrm>
          <a:prstGeom prst="wedgeRoundRectCallout">
            <a:avLst>
              <a:gd name="adj1" fmla="val -32556"/>
              <a:gd name="adj2" fmla="val 37856"/>
              <a:gd name="adj3" fmla="val 16667"/>
            </a:avLst>
          </a:prstGeom>
          <a:solidFill>
            <a:srgbClr val="FFFF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Thực hiện Kế hoạch phát triển </a:t>
            </a:r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 flipH="1">
            <a:off x="6443663" y="3141663"/>
            <a:ext cx="649287" cy="935037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 flipH="1" flipV="1">
            <a:off x="4427538" y="3644900"/>
            <a:ext cx="1223962" cy="576263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AutoShape 38"/>
          <p:cNvSpPr>
            <a:spLocks noChangeArrowheads="1"/>
          </p:cNvSpPr>
          <p:nvPr/>
        </p:nvSpPr>
        <p:spPr bwMode="auto">
          <a:xfrm>
            <a:off x="5292725" y="5373688"/>
            <a:ext cx="2374900" cy="1055687"/>
          </a:xfrm>
          <a:prstGeom prst="wedgeRoundRectCallout">
            <a:avLst>
              <a:gd name="adj1" fmla="val -158690"/>
              <a:gd name="adj2" fmla="val -72958"/>
              <a:gd name="adj3" fmla="val 16667"/>
            </a:avLst>
          </a:prstGeom>
          <a:solidFill>
            <a:srgbClr val="FFFF66">
              <a:alpha val="6196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>
                <a:solidFill>
                  <a:srgbClr val="663300"/>
                </a:solidFill>
                <a:latin typeface="Arial" pitchFamily="34" charset="0"/>
              </a:rPr>
              <a:t>Quản lý mối quan hệ với các bên quan tâm bên ngoài</a:t>
            </a:r>
          </a:p>
        </p:txBody>
      </p:sp>
      <p:pic>
        <p:nvPicPr>
          <p:cNvPr id="43040" name="Picture 39" descr="bd05928_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636838"/>
            <a:ext cx="655638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56" name="AutoShape 40"/>
          <p:cNvSpPr>
            <a:spLocks noChangeArrowheads="1"/>
          </p:cNvSpPr>
          <p:nvPr/>
        </p:nvSpPr>
        <p:spPr bwMode="auto">
          <a:xfrm>
            <a:off x="7072313" y="785813"/>
            <a:ext cx="1928812" cy="1130300"/>
          </a:xfrm>
          <a:prstGeom prst="wedgeRoundRectCallout">
            <a:avLst>
              <a:gd name="adj1" fmla="val -84815"/>
              <a:gd name="adj2" fmla="val -14745"/>
              <a:gd name="adj3" fmla="val 16667"/>
            </a:avLst>
          </a:prstGeom>
          <a:solidFill>
            <a:srgbClr val="FFFF00">
              <a:alpha val="6196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>
                <a:solidFill>
                  <a:srgbClr val="663300"/>
                </a:solidFill>
                <a:latin typeface="Arial" pitchFamily="34" charset="0"/>
              </a:rPr>
              <a:t>Nhiệm vụ này được gọi là</a:t>
            </a:r>
          </a:p>
        </p:txBody>
      </p:sp>
      <p:sp>
        <p:nvSpPr>
          <p:cNvPr id="34857" name="WordArt 41"/>
          <p:cNvSpPr>
            <a:spLocks noChangeArrowheads="1" noChangeShapeType="1" noTextEdit="1"/>
          </p:cNvSpPr>
          <p:nvPr/>
        </p:nvSpPr>
        <p:spPr bwMode="auto">
          <a:xfrm>
            <a:off x="7500938" y="1500188"/>
            <a:ext cx="11430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Times New Roman"/>
                <a:cs typeface="Times New Roman"/>
              </a:rPr>
              <a:t>GS&amp;ĐG</a:t>
            </a:r>
          </a:p>
        </p:txBody>
      </p:sp>
    </p:spTree>
    <p:extLst>
      <p:ext uri="{BB962C8B-B14F-4D97-AF65-F5344CB8AC3E}">
        <p14:creationId xmlns:p14="http://schemas.microsoft.com/office/powerpoint/2010/main" val="221362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38" grpId="0" animBg="1"/>
      <p:bldP spid="34839" grpId="0" animBg="1"/>
      <p:bldP spid="34840" grpId="0" animBg="1"/>
      <p:bldP spid="34847" grpId="0" animBg="1"/>
      <p:bldP spid="34848" grpId="0" animBg="1"/>
      <p:bldP spid="34849" grpId="0" animBg="1"/>
      <p:bldP spid="34850" grpId="0" animBg="1"/>
      <p:bldP spid="34851" grpId="0" animBg="1"/>
      <p:bldP spid="34852" grpId="0" animBg="1"/>
      <p:bldP spid="34853" grpId="0" animBg="1"/>
      <p:bldP spid="34854" grpId="0" animBg="1"/>
      <p:bldP spid="34856" grpId="0" animBg="1"/>
      <p:bldP spid="3485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0"/>
            <a:ext cx="8839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QLGD.</a:t>
            </a:r>
          </a:p>
          <a:p>
            <a:r>
              <a:rPr lang="en-US" sz="2800" dirty="0">
                <a:latin typeface="+mj-lt"/>
              </a:rPr>
              <a:t>+ </a:t>
            </a:r>
            <a:r>
              <a:rPr lang="en-US" sz="2800" dirty="0" err="1">
                <a:latin typeface="+mj-lt"/>
              </a:rPr>
              <a:t>Bố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trí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sử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dụng</a:t>
            </a:r>
            <a:r>
              <a:rPr lang="en-US" sz="2800" dirty="0">
                <a:latin typeface="+mj-lt"/>
              </a:rPr>
              <a:t>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Bồi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dưỡng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đào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tạo</a:t>
            </a:r>
            <a:r>
              <a:rPr lang="en-US" sz="2800" dirty="0">
                <a:latin typeface="+mj-lt"/>
              </a:rPr>
              <a:t>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KH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ngũ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Tạo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môi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để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ngũ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tài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chinh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sở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vật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chất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+ </a:t>
            </a:r>
            <a:r>
              <a:rPr lang="en-US" sz="2800" dirty="0" err="1">
                <a:latin typeface="+mj-lt"/>
              </a:rPr>
              <a:t>Lập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toán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(</a:t>
            </a:r>
            <a:r>
              <a:rPr lang="en-US" sz="2800" dirty="0" err="1">
                <a:latin typeface="+mj-lt"/>
              </a:rPr>
              <a:t>cùng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với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kế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)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cấp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phê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duyệt</a:t>
            </a:r>
            <a:r>
              <a:rPr lang="en-US" sz="2800" dirty="0">
                <a:latin typeface="+mj-lt"/>
              </a:rPr>
              <a:t>. </a:t>
            </a: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+ </a:t>
            </a:r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chặt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chẽ</a:t>
            </a:r>
            <a:r>
              <a:rPr lang="en-US" sz="2800" dirty="0">
                <a:latin typeface="+mj-lt"/>
              </a:rPr>
              <a:t>, minh </a:t>
            </a:r>
            <a:r>
              <a:rPr lang="en-US" sz="2800" dirty="0" err="1">
                <a:latin typeface="+mj-lt"/>
              </a:rPr>
              <a:t>bạch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rõ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ràng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đúng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nguyên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tắc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thu</a:t>
            </a:r>
            <a:r>
              <a:rPr lang="en-US" sz="2800" dirty="0">
                <a:latin typeface="+mj-lt"/>
              </a:rPr>
              <a:t>, chi </a:t>
            </a:r>
            <a:r>
              <a:rPr lang="en-US" sz="2800" dirty="0" err="1">
                <a:latin typeface="+mj-lt"/>
              </a:rPr>
              <a:t>ngân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nước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khoản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đóng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góp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dân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vốn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ngoài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theo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đúng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luật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GD-ĐT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Tài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quyết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được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phê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duyệt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1524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NGUỒN NHÂN LỰC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7620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75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295400"/>
            <a:ext cx="84582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+ </a:t>
            </a:r>
            <a:r>
              <a:rPr lang="en-US" sz="2800" dirty="0" err="1" smtClean="0">
                <a:latin typeface="+mj-lt"/>
              </a:rPr>
              <a:t>Báo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quyết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toán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ngân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sách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kết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quả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cụ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thể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việc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thực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hiện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thu</a:t>
            </a:r>
            <a:r>
              <a:rPr lang="en-US" sz="2800" dirty="0" smtClean="0">
                <a:latin typeface="+mj-lt"/>
              </a:rPr>
              <a:t>, chi </a:t>
            </a:r>
            <a:r>
              <a:rPr lang="en-US" sz="2800" dirty="0" err="1" smtClean="0">
                <a:latin typeface="+mj-lt"/>
              </a:rPr>
              <a:t>ngân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sách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+ </a:t>
            </a:r>
            <a:r>
              <a:rPr lang="en-US" sz="2800" dirty="0" err="1" smtClean="0">
                <a:latin typeface="+mj-lt"/>
              </a:rPr>
              <a:t>Trang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bị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đầy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đủ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đồng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bộ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bố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trí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hợp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lý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sử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dụng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tối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ưu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thường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xuyên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bảo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dưỡng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cơ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sở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vật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chất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trang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thiết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bị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đảm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bảo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đáp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ứng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kịp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thời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đầy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đủ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chính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xác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nhu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cầu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dạy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góp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phần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nâng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cao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chất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lượng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dục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hoàn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thành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mục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tiêu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đề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ra.</a:t>
            </a:r>
            <a:endParaRPr lang="en-US" sz="2800" dirty="0" smtClean="0">
              <a:latin typeface="+mj-lt"/>
            </a:endParaRP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7620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862654" y="304800"/>
            <a:ext cx="40588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NGUỒN LỰC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8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QUẢN LÝ HOẠT ĐỘNG DH, GD VÀ CÁC HOẠT ĐỘNG KHÁC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19100" y="1214021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r>
              <a:rPr lang="en-US" sz="2800" dirty="0"/>
              <a:t>	 </a:t>
            </a:r>
            <a:r>
              <a:rPr lang="en-US" sz="2800" dirty="0" err="1">
                <a:latin typeface="+mj-lt"/>
              </a:rPr>
              <a:t>Chủ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 DH </a:t>
            </a:r>
            <a:r>
              <a:rPr lang="en-US" sz="2800" dirty="0">
                <a:latin typeface="+mj-lt"/>
              </a:rPr>
              <a:t>(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)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trưởng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trưởng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trưởng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chuyên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môn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. </a:t>
            </a:r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việc</a:t>
            </a:r>
            <a:r>
              <a:rPr lang="en-US" sz="2800" dirty="0" smtClean="0">
                <a:latin typeface="+mj-lt"/>
              </a:rPr>
              <a:t>:</a:t>
            </a: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+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đúng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đích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vị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trí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dung, </a:t>
            </a:r>
            <a:r>
              <a:rPr lang="en-US" sz="2800" dirty="0" err="1">
                <a:latin typeface="+mj-lt"/>
              </a:rPr>
              <a:t>phương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thức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từng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môn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theo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gồm</a:t>
            </a:r>
            <a:r>
              <a:rPr lang="en-US" sz="2800" dirty="0">
                <a:latin typeface="+mj-lt"/>
              </a:rPr>
              <a:t>: </a:t>
            </a:r>
          </a:p>
          <a:p>
            <a:r>
              <a:rPr lang="en-US" sz="2800" dirty="0" err="1" smtClean="0">
                <a:latin typeface="+mj-lt"/>
              </a:rPr>
              <a:t>Lập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kế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(</a:t>
            </a:r>
            <a:r>
              <a:rPr lang="en-US" sz="2800" dirty="0" smtClean="0">
                <a:latin typeface="+mj-lt"/>
              </a:rPr>
              <a:t>TKB); </a:t>
            </a:r>
            <a:r>
              <a:rPr lang="en-US" sz="2800" dirty="0" err="1" smtClean="0">
                <a:latin typeface="+mj-lt"/>
              </a:rPr>
              <a:t>Hướng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dẫn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những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thay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đổi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trình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Tổ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Kiểm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đánh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trình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hoạt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động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dạy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của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nhà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; </a:t>
            </a:r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hoạt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động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của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sinh</a:t>
            </a:r>
            <a:r>
              <a:rPr lang="en-US" sz="2800" dirty="0">
                <a:latin typeface="+mj-lt"/>
              </a:rPr>
              <a:t>;</a:t>
            </a:r>
            <a:endParaRPr lang="en-US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Quản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cơ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sở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vật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chất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phục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vụ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dạy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9906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*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Quản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lý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hoạt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động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dạy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học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1638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57200" y="1143000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r>
              <a:rPr lang="en-US" sz="2800" dirty="0"/>
              <a:t>	</a:t>
            </a:r>
            <a:r>
              <a:rPr lang="en-US" sz="2800" dirty="0" smtClean="0">
                <a:latin typeface="+mj-lt"/>
              </a:rPr>
              <a:t>GD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những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nhằm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phẩm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chất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nhân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toàn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sinh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GD </a:t>
            </a:r>
            <a:r>
              <a:rPr lang="en-US" sz="2800" dirty="0" err="1">
                <a:latin typeface="+mj-lt"/>
              </a:rPr>
              <a:t>gồm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đức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thẩm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mỹ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chất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môi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khoẻ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lao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phòng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quốc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tế</a:t>
            </a:r>
            <a:r>
              <a:rPr lang="en-US" sz="2800" dirty="0">
                <a:latin typeface="+mj-lt"/>
              </a:rPr>
              <a:t>…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dung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GD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phê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duyệt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kế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Huy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đánh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kế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748" y="838200"/>
            <a:ext cx="6757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*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Quản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lý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hoạt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động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giáo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dục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52400" y="1524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QUẢN LÝ HOẠT ĐỘNG DH, GD VÀ CÁC HOẠT ĐỘNG KHÁC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89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107519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endParaRPr lang="en-US" sz="2800" dirty="0"/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cập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+ </a:t>
            </a:r>
            <a:r>
              <a:rPr lang="en-US" sz="2800" dirty="0" err="1">
                <a:latin typeface="+mj-lt"/>
              </a:rPr>
              <a:t>Phổ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cập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(PCGD)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tổ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chức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hội</a:t>
            </a:r>
            <a:r>
              <a:rPr lang="en-US" sz="2800" dirty="0">
                <a:latin typeface="+mj-lt"/>
              </a:rPr>
              <a:t> ở </a:t>
            </a:r>
            <a:r>
              <a:rPr lang="en-US" sz="2800" dirty="0" err="1">
                <a:latin typeface="+mj-lt"/>
              </a:rPr>
              <a:t>độ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tuổi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nhất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một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nhất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Huy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đồng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	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dung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gồm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Huy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lượng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hướng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triển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đóng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góp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nguồn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tốt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điều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sóc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học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tham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môi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dục</a:t>
            </a:r>
            <a:r>
              <a:rPr lang="en-US" sz="2800" dirty="0">
                <a:latin typeface="+mj-lt"/>
              </a:rPr>
              <a:t>…</a:t>
            </a: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838200"/>
            <a:ext cx="906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/>
              <a:t>Quản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lý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các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hoạt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động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khác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trong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nhà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trường</a:t>
            </a:r>
            <a:endParaRPr lang="en-US" sz="2800" b="1" i="1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QUẢN LÝ HOẠT ĐỘNG DH, GD VÀ CÁC HOẠT ĐỘNG KHÁC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52400" y="1600200"/>
            <a:ext cx="8686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người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trưởng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đối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với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nhằm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đánh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; </a:t>
            </a:r>
            <a:r>
              <a:rPr lang="en-US" sz="2800" dirty="0" err="1">
                <a:latin typeface="+mj-lt"/>
              </a:rPr>
              <a:t>phát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khuyến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khích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tốt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điều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chỉnh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những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lệch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tiêu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đề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ra.</a:t>
            </a:r>
            <a:r>
              <a:rPr lang="en-US" sz="2800" dirty="0">
                <a:latin typeface="+mj-lt"/>
              </a:rPr>
              <a:t> -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giúp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xây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dựng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trật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tự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kỷ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r>
              <a:rPr lang="en-US" sz="2800" dirty="0">
                <a:latin typeface="+mj-lt"/>
              </a:rPr>
              <a:t>; </a:t>
            </a:r>
            <a:r>
              <a:rPr lang="en-US" sz="2800" dirty="0" err="1">
                <a:latin typeface="+mj-lt"/>
              </a:rPr>
              <a:t>tạo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điều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giáo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phận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hoàn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dung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bộ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: </a:t>
            </a:r>
            <a:r>
              <a:rPr lang="en-US" sz="2800" dirty="0" err="1" smtClean="0">
                <a:latin typeface="+mj-lt"/>
              </a:rPr>
              <a:t>Việc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tiêu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kế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Cơ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sở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vật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chất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dạy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Công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chính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Công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tài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chính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Công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PCGD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công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khác</a:t>
            </a:r>
            <a:r>
              <a:rPr lang="en-US" sz="2800" dirty="0">
                <a:latin typeface="+mj-lt"/>
              </a:rPr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9144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* </a:t>
            </a:r>
            <a:r>
              <a:rPr lang="en-US" sz="2800" b="1" i="1" dirty="0" err="1" smtClean="0"/>
              <a:t>Kiểm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nội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bộ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nhà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trường</a:t>
            </a:r>
            <a:endParaRPr lang="en-US" sz="2800" b="1" i="1" dirty="0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QUẢN LÝ HOẠT ĐỘNG DH, GD VÀ CÁC HOẠT ĐỘNG KHÁC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3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" y="10007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endParaRPr lang="en-US" sz="28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564719"/>
            <a:ext cx="8991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H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iểu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theo nghĩa </a:t>
            </a:r>
            <a:r>
              <a:rPr lang="vi-V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  <a:hlinkClick r:id="rId2" tooltip="Luật pháp"/>
              </a:rPr>
              <a:t>pháp luật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NN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là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một tổ chức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XH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đặc biệt của quyền lực chính trị được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3" tooltip="Giai cấp"/>
              </a:rPr>
              <a:t>giai cấp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thống trị thành lập nhằm thực hiện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4" tooltip="Quyền lực chính trị (trang chưa được viết)"/>
              </a:rPr>
              <a:t>quyền lực chính trị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của mình.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vì thế mang bản chất giai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581400"/>
            <a:ext cx="8915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cụ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buộc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tùng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nhằm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vệ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địa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65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THÀNH LẬP TRƯỜNG MẦM NON TƯ THỤC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sở</a:t>
            </a:r>
            <a:r>
              <a:rPr lang="en-US" b="1" dirty="0" smtClean="0"/>
              <a:t> </a:t>
            </a:r>
            <a:r>
              <a:rPr lang="en-US" b="1" dirty="0" err="1" smtClean="0"/>
              <a:t>pháp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endParaRPr lang="en-US" dirty="0" smtClean="0"/>
          </a:p>
          <a:p>
            <a:r>
              <a:rPr lang="en-US" sz="35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- </a:t>
            </a:r>
            <a:r>
              <a:rPr lang="en-US" sz="3500" dirty="0" err="1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Quyết</a:t>
            </a:r>
            <a:r>
              <a:rPr lang="en-US" sz="35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500" dirty="0" err="1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định</a:t>
            </a:r>
            <a:r>
              <a:rPr lang="en-US" sz="35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14/2008/QĐ-BGDĐT </a:t>
            </a:r>
            <a:r>
              <a:rPr lang="en-US" dirty="0" err="1" smtClean="0"/>
              <a:t>về</a:t>
            </a:r>
            <a:r>
              <a:rPr lang="en-US" dirty="0" smtClean="0"/>
              <a:t> ban </a:t>
            </a:r>
            <a:r>
              <a:rPr lang="en-US" dirty="0" err="1" smtClean="0"/>
              <a:t>hành</a:t>
            </a:r>
            <a:r>
              <a:rPr lang="en-US" dirty="0" smtClean="0"/>
              <a:t> 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mầm</a:t>
            </a:r>
            <a:r>
              <a:rPr lang="en-US" dirty="0" smtClean="0"/>
              <a:t> non</a:t>
            </a:r>
          </a:p>
          <a:p>
            <a:r>
              <a:rPr lang="en-US" dirty="0" smtClean="0"/>
              <a:t>- </a:t>
            </a:r>
            <a:r>
              <a:rPr lang="en-US" dirty="0" err="1" smtClean="0">
                <a:solidFill>
                  <a:srgbClr val="C00000"/>
                </a:solidFill>
              </a:rPr>
              <a:t>Thông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tư</a:t>
            </a:r>
            <a:r>
              <a:rPr lang="en-US" dirty="0" smtClean="0">
                <a:solidFill>
                  <a:srgbClr val="C00000"/>
                </a:solidFill>
              </a:rPr>
              <a:t> 44/2010/TT-</a:t>
            </a:r>
            <a:r>
              <a:rPr lang="en-US" sz="2800" dirty="0" smtClean="0">
                <a:solidFill>
                  <a:srgbClr val="C00000"/>
                </a:solidFill>
              </a:rPr>
              <a:t>BGDĐT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, </a:t>
            </a:r>
            <a:r>
              <a:rPr lang="en-US" dirty="0" err="1" smtClean="0"/>
              <a:t>bổ</a:t>
            </a:r>
            <a:r>
              <a:rPr lang="en-US" dirty="0" smtClean="0"/>
              <a:t> sung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mầm</a:t>
            </a:r>
            <a:r>
              <a:rPr lang="en-US" dirty="0" smtClean="0"/>
              <a:t> non ban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14/2008/QĐ-BGDĐT </a:t>
            </a:r>
            <a:r>
              <a:rPr lang="en-US" dirty="0" err="1" smtClean="0"/>
              <a:t>ngày</a:t>
            </a:r>
            <a:r>
              <a:rPr lang="en-US" dirty="0" smtClean="0"/>
              <a:t> 07 </a:t>
            </a:r>
            <a:r>
              <a:rPr lang="en-US" dirty="0" err="1" smtClean="0"/>
              <a:t>tháng</a:t>
            </a:r>
            <a:r>
              <a:rPr lang="en-US" dirty="0" smtClean="0"/>
              <a:t> 4 </a:t>
            </a:r>
            <a:r>
              <a:rPr lang="en-US" dirty="0" err="1" smtClean="0"/>
              <a:t>năm</a:t>
            </a:r>
            <a:r>
              <a:rPr lang="en-US" dirty="0" smtClean="0"/>
              <a:t> 2008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trưởng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Đào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endParaRPr lang="en-US" dirty="0" smtClean="0"/>
          </a:p>
          <a:p>
            <a:r>
              <a:rPr lang="en-US" dirty="0" smtClean="0"/>
              <a:t>- 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Thông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tư</a:t>
            </a:r>
            <a:r>
              <a:rPr lang="en-US" dirty="0" smtClean="0">
                <a:solidFill>
                  <a:srgbClr val="C00000"/>
                </a:solidFill>
              </a:rPr>
              <a:t> 13/2015/TT-</a:t>
            </a:r>
            <a:r>
              <a:rPr lang="en-US" sz="2800" dirty="0" smtClean="0">
                <a:solidFill>
                  <a:srgbClr val="C00000"/>
                </a:solidFill>
              </a:rPr>
              <a:t>BGDĐT </a:t>
            </a:r>
            <a:r>
              <a:rPr lang="en-US" dirty="0" smtClean="0"/>
              <a:t> 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Đào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ban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mầm</a:t>
            </a:r>
            <a:r>
              <a:rPr lang="en-US" dirty="0" smtClean="0"/>
              <a:t> non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thục</a:t>
            </a:r>
            <a:endParaRPr lang="en-US" dirty="0" smtClean="0"/>
          </a:p>
          <a:p>
            <a:r>
              <a:rPr lang="en-US" dirty="0" smtClean="0"/>
              <a:t>- </a:t>
            </a:r>
            <a:r>
              <a:rPr lang="en-US" b="1" dirty="0" err="1" smtClean="0"/>
              <a:t>Quyết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09/2015/QĐ-BGDĐT</a:t>
            </a:r>
            <a:r>
              <a:rPr lang="en-US" dirty="0" smtClean="0"/>
              <a:t> </a:t>
            </a:r>
            <a:r>
              <a:rPr lang="en-US" dirty="0" err="1" smtClean="0"/>
              <a:t>về</a:t>
            </a:r>
            <a:r>
              <a:rPr lang="en-US" dirty="0" smtClean="0"/>
              <a:t> </a:t>
            </a:r>
            <a:r>
              <a:rPr lang="en-US" dirty="0" err="1" smtClean="0"/>
              <a:t>sửa</a:t>
            </a:r>
            <a:r>
              <a:rPr lang="en-US" dirty="0" smtClean="0"/>
              <a:t> </a:t>
            </a:r>
            <a:r>
              <a:rPr lang="en-US" dirty="0" err="1" smtClean="0"/>
              <a:t>đổi</a:t>
            </a:r>
            <a:r>
              <a:rPr lang="en-US" dirty="0" smtClean="0"/>
              <a:t> 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mầm</a:t>
            </a:r>
            <a:r>
              <a:rPr lang="en-US" dirty="0" smtClean="0"/>
              <a:t> non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15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rgbClr val="C00000"/>
                </a:solidFill>
              </a:rPr>
              <a:t>1.Điều </a:t>
            </a:r>
            <a:r>
              <a:rPr lang="en-US" sz="3100" b="1" dirty="0" err="1" smtClean="0">
                <a:solidFill>
                  <a:srgbClr val="C00000"/>
                </a:solidFill>
              </a:rPr>
              <a:t>kiện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về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cơ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sở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vật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chất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để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thành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lập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mầm</a:t>
            </a:r>
            <a:r>
              <a:rPr lang="en-US" sz="3100" b="1" dirty="0" smtClean="0">
                <a:solidFill>
                  <a:srgbClr val="C00000"/>
                </a:solidFill>
              </a:rPr>
              <a:t> non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19.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nhiệm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Khuyến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khích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.”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38200"/>
            <a:ext cx="8991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19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13/2015/TT-BGDĐT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“</a:t>
            </a:r>
            <a:r>
              <a:rPr lang="en-US" sz="3600" b="1" dirty="0" err="1" smtClean="0">
                <a:solidFill>
                  <a:srgbClr val="C00000"/>
                </a:solidFill>
              </a:rPr>
              <a:t>Điều</a:t>
            </a:r>
            <a:r>
              <a:rPr lang="en-US" sz="3600" b="1" dirty="0" smtClean="0">
                <a:solidFill>
                  <a:srgbClr val="C00000"/>
                </a:solidFill>
              </a:rPr>
              <a:t> 28. </a:t>
            </a:r>
            <a:r>
              <a:rPr lang="en-US" sz="3600" b="1" dirty="0" err="1" smtClean="0">
                <a:solidFill>
                  <a:srgbClr val="C00000"/>
                </a:solidFill>
              </a:rPr>
              <a:t>Phòng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nuôi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dưỡng</a:t>
            </a:r>
            <a:r>
              <a:rPr lang="en-US" sz="3600" b="1" dirty="0" smtClean="0">
                <a:solidFill>
                  <a:srgbClr val="C00000"/>
                </a:solidFill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</a:rPr>
              <a:t>chăm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sóc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và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giáo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dục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trẻ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chung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1,5 - 1,8m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/01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thoáng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xi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măng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gỗ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đựng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đèn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2. </a:t>
            </a:r>
            <a:r>
              <a:rPr lang="en-US" sz="3200" dirty="0" err="1" smtClean="0">
                <a:solidFill>
                  <a:srgbClr val="C00000"/>
                </a:solidFill>
              </a:rPr>
              <a:t>Phòng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ngủ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1,2 - 1,5m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tĩnh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thoáng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mùa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hè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áp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mùa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gối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màn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hậu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đựng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3. </a:t>
            </a:r>
            <a:r>
              <a:rPr lang="en-US" sz="3200" dirty="0" err="1" smtClean="0">
                <a:solidFill>
                  <a:srgbClr val="C00000"/>
                </a:solidFill>
              </a:rPr>
              <a:t>Phòng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vệ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sinh</a:t>
            </a:r>
            <a:r>
              <a:rPr lang="en-US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err="1" smtClean="0">
                <a:solidFill>
                  <a:srgbClr val="C00000"/>
                </a:solidFill>
              </a:rPr>
              <a:t>sửa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đổi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tại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khoản</a:t>
            </a:r>
            <a:r>
              <a:rPr lang="en-US" sz="3200" dirty="0" smtClean="0">
                <a:solidFill>
                  <a:srgbClr val="C00000"/>
                </a:solidFill>
              </a:rPr>
              <a:t> 5 </a:t>
            </a:r>
            <a:r>
              <a:rPr lang="en-US" sz="3200" dirty="0" err="1" smtClean="0">
                <a:solidFill>
                  <a:srgbClr val="C00000"/>
                </a:solidFill>
              </a:rPr>
              <a:t>Điều</a:t>
            </a:r>
            <a:r>
              <a:rPr lang="en-US" sz="3200" dirty="0" smtClean="0">
                <a:solidFill>
                  <a:srgbClr val="C00000"/>
                </a:solidFill>
              </a:rPr>
              <a:t> 1 </a:t>
            </a:r>
            <a:r>
              <a:rPr lang="en-US" sz="3200" dirty="0" err="1" smtClean="0">
                <a:solidFill>
                  <a:srgbClr val="C00000"/>
                </a:solidFill>
              </a:rPr>
              <a:t>Quyết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định</a:t>
            </a:r>
            <a:r>
              <a:rPr lang="en-US" sz="3200" dirty="0" smtClean="0">
                <a:solidFill>
                  <a:srgbClr val="C00000"/>
                </a:solidFill>
              </a:rPr>
              <a:t> 09/2015/QĐ-BGDĐT):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715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0,4 - 0,6m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chỗ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vòi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ngồi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24 - 36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vòi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tắm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nắp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đậy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vòi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chỗ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vòi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tắm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nắp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đậy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4. </a:t>
            </a:r>
            <a:r>
              <a:rPr lang="en-US" sz="3200" dirty="0" err="1" smtClean="0">
                <a:solidFill>
                  <a:srgbClr val="C00000"/>
                </a:solidFill>
              </a:rPr>
              <a:t>Hiên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chơi</a:t>
            </a:r>
            <a:r>
              <a:rPr lang="en-US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err="1" smtClean="0">
                <a:solidFill>
                  <a:srgbClr val="C00000"/>
                </a:solidFill>
              </a:rPr>
              <a:t>Sửa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đổi</a:t>
            </a:r>
            <a:r>
              <a:rPr lang="en-US" sz="3200" dirty="0" smtClean="0">
                <a:solidFill>
                  <a:srgbClr val="C00000"/>
                </a:solidFill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</a:rPr>
              <a:t>bổ</a:t>
            </a:r>
            <a:r>
              <a:rPr lang="en-US" sz="3200" dirty="0" smtClean="0">
                <a:solidFill>
                  <a:srgbClr val="C00000"/>
                </a:solidFill>
              </a:rPr>
              <a:t> sung </a:t>
            </a:r>
            <a:r>
              <a:rPr lang="en-US" sz="3200" dirty="0" err="1" smtClean="0">
                <a:solidFill>
                  <a:srgbClr val="C00000"/>
                </a:solidFill>
              </a:rPr>
              <a:t>tại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khoản</a:t>
            </a:r>
            <a:r>
              <a:rPr lang="en-US" sz="3200" dirty="0" smtClean="0">
                <a:solidFill>
                  <a:srgbClr val="C00000"/>
                </a:solidFill>
              </a:rPr>
              <a:t> 5 </a:t>
            </a:r>
            <a:r>
              <a:rPr lang="en-US" sz="3200" dirty="0" err="1" smtClean="0">
                <a:solidFill>
                  <a:srgbClr val="C00000"/>
                </a:solidFill>
              </a:rPr>
              <a:t>Điều</a:t>
            </a:r>
            <a:r>
              <a:rPr lang="en-US" sz="3200" dirty="0" smtClean="0">
                <a:solidFill>
                  <a:srgbClr val="C00000"/>
                </a:solidFill>
              </a:rPr>
              <a:t> 1 </a:t>
            </a:r>
            <a:r>
              <a:rPr lang="en-US" sz="3200" dirty="0" err="1" smtClean="0">
                <a:solidFill>
                  <a:srgbClr val="C00000"/>
                </a:solidFill>
              </a:rPr>
              <a:t>Quyết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định</a:t>
            </a:r>
            <a:r>
              <a:rPr lang="en-US" sz="3200" dirty="0" smtClean="0">
                <a:solidFill>
                  <a:srgbClr val="C00000"/>
                </a:solidFill>
              </a:rPr>
              <a:t> 09/2015/QĐ-BGDĐT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0,5 - 0,7m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2,1m;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0,8-1m,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đứng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0,1m”.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‘</a:t>
            </a:r>
            <a:r>
              <a:rPr lang="en-US" sz="3600" i="1" dirty="0" smtClean="0">
                <a:solidFill>
                  <a:srgbClr val="C00000"/>
                </a:solidFill>
              </a:rPr>
              <a:t>’</a:t>
            </a:r>
            <a:r>
              <a:rPr lang="en-US" sz="3600" b="1" i="1" dirty="0" err="1" smtClean="0">
                <a:solidFill>
                  <a:srgbClr val="C00000"/>
                </a:solidFill>
              </a:rPr>
              <a:t>Điều</a:t>
            </a:r>
            <a:r>
              <a:rPr lang="en-US" sz="3600" b="1" i="1" dirty="0" smtClean="0">
                <a:solidFill>
                  <a:srgbClr val="C00000"/>
                </a:solidFill>
              </a:rPr>
              <a:t> 29. </a:t>
            </a:r>
            <a:r>
              <a:rPr lang="en-US" sz="3600" b="1" i="1" dirty="0" err="1" smtClean="0">
                <a:solidFill>
                  <a:srgbClr val="C00000"/>
                </a:solidFill>
              </a:rPr>
              <a:t>Nhà</a:t>
            </a:r>
            <a:r>
              <a:rPr lang="en-US" sz="3600" b="1" i="1" dirty="0" smtClean="0">
                <a:solidFill>
                  <a:srgbClr val="C00000"/>
                </a:solidFill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</a:rPr>
              <a:t>bếp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5240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0,3- 0,35m</a:t>
            </a:r>
            <a:r>
              <a:rPr lang="en-US" sz="3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nấu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chia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dây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chuyền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124200"/>
            <a:ext cx="82296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luật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thiểu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nhiêu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thiểu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ít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50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2. </a:t>
            </a:r>
            <a:r>
              <a:rPr lang="en-US" sz="3600" dirty="0" err="1" smtClean="0">
                <a:solidFill>
                  <a:srgbClr val="C00000"/>
                </a:solidFill>
              </a:rPr>
              <a:t>Nhà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bếp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có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các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thiết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bị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sau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đây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lưu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kiểm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chống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cháy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nổ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2. </a:t>
            </a:r>
            <a:r>
              <a:rPr lang="en-US" sz="3600" b="1" dirty="0" err="1" smtClean="0">
                <a:solidFill>
                  <a:srgbClr val="C00000"/>
                </a:solidFill>
              </a:rPr>
              <a:t>Về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thành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lập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mầm</a:t>
            </a:r>
            <a:r>
              <a:rPr lang="en-US" sz="3600" b="1" dirty="0" smtClean="0">
                <a:solidFill>
                  <a:srgbClr val="C00000"/>
                </a:solidFill>
              </a:rPr>
              <a:t> non </a:t>
            </a:r>
            <a:r>
              <a:rPr lang="en-US" sz="3600" b="1" dirty="0" err="1" smtClean="0">
                <a:solidFill>
                  <a:srgbClr val="C00000"/>
                </a:solidFill>
              </a:rPr>
              <a:t>tư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thục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thủ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tục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thủ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tục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nghị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dục</a:t>
            </a:r>
            <a:r>
              <a:rPr lang="en-US" sz="3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7526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xuất hiện kể từ khi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XH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loài người bị phân chia thành những lực lượng giai cấp đối kháng nhau;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là bộ máy do lực lượng nắm quyền thống trị (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KT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CT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XH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) thành lập nên, nhằm mục đích điều khiển, chỉ huy toàn bộ hoạt động của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XH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trong một quốc gia, trong đó chủ yếu để bảo vệ các quyền lợi của lực lượng thống trị.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Thực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chất,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NN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 là sản phẩm của cuộc đấu tranh giai cấp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914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*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đời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8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1. </a:t>
            </a:r>
            <a:r>
              <a:rPr lang="en-US" sz="2800" b="1" dirty="0" err="1" smtClean="0">
                <a:solidFill>
                  <a:srgbClr val="C00000"/>
                </a:solidFill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thủ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tục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thành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lập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2800" b="1" dirty="0" smtClean="0">
                <a:solidFill>
                  <a:srgbClr val="C00000"/>
                </a:solidFill>
              </a:rPr>
              <a:t/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Khoản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44/2010/TT-BGDĐT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định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066800"/>
            <a:ext cx="92964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8.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dục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300" i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300" i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kinh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xã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hoạch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mạng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lưới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giáo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dục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địa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̃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được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nước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có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thẩm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quyền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phê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duyệt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300" i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mục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nhiệm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vụ,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trình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dung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đai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thiết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bị,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địa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lực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chiến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lược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nha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trường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i="1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C00000"/>
                </a:solidFill>
              </a:rPr>
              <a:t>Điều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kiện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được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phép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hoạt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động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đai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IV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môi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an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ít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50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quá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đ)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liệu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GD &amp; ĐT;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rgbClr val="C00000"/>
                </a:solidFill>
              </a:rPr>
              <a:t>Điều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kiện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được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phép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hoạt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động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đội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giáo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̣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quản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́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đạt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chuẩn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́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lượng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cấu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bảo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đảm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hiện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trình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giáo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chức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các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hoạt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động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giáo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định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Điều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22,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Điều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của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Điều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̣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này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̉.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02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Khoản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thành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lập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hoặc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phép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thành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lập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trường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hồi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Thủ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tục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thành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lập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3600" b="1" dirty="0" smtClean="0">
                <a:solidFill>
                  <a:srgbClr val="C00000"/>
                </a:solidFill>
              </a:rPr>
              <a:t>:</a:t>
            </a:r>
            <a:r>
              <a:rPr lang="en-US" sz="3600" dirty="0" smtClean="0">
                <a:solidFill>
                  <a:srgbClr val="C00000"/>
                </a:solidFill>
              </a:rPr>
              <a:t> </a:t>
            </a:r>
            <a:br>
              <a:rPr lang="en-US" sz="3600" dirty="0" smtClean="0">
                <a:solidFill>
                  <a:srgbClr val="C00000"/>
                </a:solidFill>
              </a:rPr>
            </a:br>
            <a:r>
              <a:rPr lang="en-US" sz="3600" dirty="0" err="1" smtClean="0">
                <a:solidFill>
                  <a:srgbClr val="C00000"/>
                </a:solidFill>
              </a:rPr>
              <a:t>Thực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hiện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theo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hướng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dẫn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tại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khoản</a:t>
            </a:r>
            <a:r>
              <a:rPr lang="en-US" sz="3600" dirty="0" smtClean="0">
                <a:solidFill>
                  <a:srgbClr val="C00000"/>
                </a:solidFill>
              </a:rPr>
              <a:t> 5 </a:t>
            </a:r>
            <a:r>
              <a:rPr lang="en-US" sz="3600" dirty="0" err="1" smtClean="0">
                <a:solidFill>
                  <a:srgbClr val="C00000"/>
                </a:solidFill>
              </a:rPr>
              <a:t>Điều</a:t>
            </a:r>
            <a:r>
              <a:rPr lang="en-US" sz="3600" dirty="0" smtClean="0">
                <a:solidFill>
                  <a:srgbClr val="C00000"/>
                </a:solidFill>
              </a:rPr>
              <a:t> 1 </a:t>
            </a:r>
            <a:r>
              <a:rPr lang="en-US" sz="3600" dirty="0" err="1" smtClean="0">
                <a:solidFill>
                  <a:srgbClr val="C00000"/>
                </a:solidFill>
              </a:rPr>
              <a:t>Thông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tư</a:t>
            </a:r>
            <a:r>
              <a:rPr lang="en-US" sz="3600" dirty="0" smtClean="0">
                <a:solidFill>
                  <a:srgbClr val="C00000"/>
                </a:solidFill>
              </a:rPr>
              <a:t> 44/2010/TT-BGDĐT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Tờ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nghị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thục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dân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địa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trụ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xã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hoạch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mạng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lưới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giáo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dục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mục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nhiệm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vụ,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trình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dung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thiết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bị;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đội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ngũ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cán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lực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giải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rgbClr val="C00000"/>
                </a:solidFill>
              </a:rPr>
              <a:t>**</a:t>
            </a:r>
            <a:r>
              <a:rPr lang="en-US" sz="3100" b="1" dirty="0" err="1" smtClean="0">
                <a:solidFill>
                  <a:srgbClr val="C00000"/>
                </a:solidFill>
              </a:rPr>
              <a:t>Thủ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tục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thành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lập</a:t>
            </a:r>
            <a:r>
              <a:rPr lang="en-US" sz="3100" b="1" dirty="0" smtClean="0">
                <a:solidFill>
                  <a:srgbClr val="C00000"/>
                </a:solidFill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3100" b="1" dirty="0" smtClean="0">
                <a:solidFill>
                  <a:srgbClr val="C00000"/>
                </a:solidFill>
              </a:rPr>
              <a:t>:</a:t>
            </a:r>
            <a:r>
              <a:rPr lang="en-US" sz="3100" dirty="0" smtClean="0">
                <a:solidFill>
                  <a:srgbClr val="C00000"/>
                </a:solidFill>
              </a:rPr>
              <a:t> </a:t>
            </a:r>
            <a:br>
              <a:rPr lang="en-US" sz="3100" dirty="0" smtClean="0">
                <a:solidFill>
                  <a:srgbClr val="C00000"/>
                </a:solidFill>
              </a:rPr>
            </a:br>
            <a:r>
              <a:rPr lang="en-US" sz="3100" dirty="0" err="1" smtClean="0">
                <a:solidFill>
                  <a:srgbClr val="C00000"/>
                </a:solidFill>
              </a:rPr>
              <a:t>Thực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hiện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theo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hướng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dẫn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tại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khoản</a:t>
            </a:r>
            <a:r>
              <a:rPr lang="en-US" sz="3100" dirty="0" smtClean="0">
                <a:solidFill>
                  <a:srgbClr val="C00000"/>
                </a:solidFill>
              </a:rPr>
              <a:t> 5 </a:t>
            </a:r>
            <a:r>
              <a:rPr lang="en-US" sz="3100" dirty="0" err="1" smtClean="0">
                <a:solidFill>
                  <a:srgbClr val="C00000"/>
                </a:solidFill>
              </a:rPr>
              <a:t>Điều</a:t>
            </a:r>
            <a:r>
              <a:rPr lang="en-US" sz="3100" dirty="0" smtClean="0">
                <a:solidFill>
                  <a:srgbClr val="C00000"/>
                </a:solidFill>
              </a:rPr>
              <a:t> 1 </a:t>
            </a:r>
            <a:r>
              <a:rPr lang="en-US" sz="3100" dirty="0" err="1" smtClean="0">
                <a:solidFill>
                  <a:srgbClr val="C00000"/>
                </a:solidFill>
              </a:rPr>
              <a:t>Thông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tư</a:t>
            </a:r>
            <a:r>
              <a:rPr lang="en-US" sz="3100" dirty="0" smtClean="0">
                <a:solidFill>
                  <a:srgbClr val="C00000"/>
                </a:solidFill>
              </a:rPr>
              <a:t> 44/2010/TT-BGDĐT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vốn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thuyết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minh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khả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vốn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giai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đoạn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trương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nguyên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tắc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thuê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thuê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trụ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thuê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thiểu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mặt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trúc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khu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trúc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mô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chuẩn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nộp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Ủy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dân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huyện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**</a:t>
            </a:r>
            <a:r>
              <a:rPr lang="en-US" sz="2800" b="1" dirty="0" err="1" smtClean="0">
                <a:solidFill>
                  <a:srgbClr val="C00000"/>
                </a:solidFill>
              </a:rPr>
              <a:t>Thủ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tục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thành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lập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trường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r>
              <a:rPr lang="en-US" sz="2800" dirty="0" smtClean="0">
                <a:solidFill>
                  <a:srgbClr val="C00000"/>
                </a:solidFill>
              </a:rPr>
              <a:t> 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err="1" smtClean="0">
                <a:solidFill>
                  <a:srgbClr val="C00000"/>
                </a:solidFill>
              </a:rPr>
              <a:t>Thực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hiện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theo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hướng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dẫn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tại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khoản</a:t>
            </a:r>
            <a:r>
              <a:rPr lang="en-US" sz="2800" dirty="0" smtClean="0">
                <a:solidFill>
                  <a:srgbClr val="C00000"/>
                </a:solidFill>
              </a:rPr>
              <a:t> 5 </a:t>
            </a:r>
            <a:r>
              <a:rPr lang="en-US" sz="2800" dirty="0" err="1" smtClean="0">
                <a:solidFill>
                  <a:srgbClr val="C00000"/>
                </a:solidFill>
              </a:rPr>
              <a:t>Điều</a:t>
            </a:r>
            <a:r>
              <a:rPr lang="en-US" sz="2800" dirty="0" smtClean="0">
                <a:solidFill>
                  <a:srgbClr val="C00000"/>
                </a:solidFill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</a:rPr>
              <a:t>Thông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tư</a:t>
            </a:r>
            <a:r>
              <a:rPr lang="en-US" sz="2800" dirty="0" smtClean="0">
                <a:solidFill>
                  <a:srgbClr val="C00000"/>
                </a:solidFill>
              </a:rPr>
              <a:t> 44/2010/TT-BGDĐT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6096000"/>
          </a:xfrm>
        </p:spPr>
        <p:txBody>
          <a:bodyPr>
            <a:normAutofit fontScale="55000" lnSpcReduction="20000"/>
          </a:bodyPr>
          <a:lstStyle/>
          <a:p>
            <a:r>
              <a:rPr lang="en-US" sz="45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Thủ</a:t>
            </a:r>
            <a:r>
              <a:rPr lang="en-US" sz="4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tục</a:t>
            </a:r>
            <a:r>
              <a:rPr lang="en-US" sz="4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4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4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5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5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̉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ỦBND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huyện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trách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nhiệm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GD&amp;ĐT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chuyên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liên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ý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dung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Khoản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5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15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ý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GD&amp;ĐT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chuyên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liên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Khoản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45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tịch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UBND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huyện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thục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tịch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UBND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huyện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trả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do</a:t>
            </a:r>
            <a:r>
              <a:rPr lang="en-US" sz="3100" dirty="0" smtClean="0"/>
              <a:t>                                 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b="1" u="sng" dirty="0" smtClean="0">
                <a:solidFill>
                  <a:srgbClr val="C00000"/>
                </a:solidFill>
              </a:rPr>
              <a:t>**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Thủ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tục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cấp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phép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hoạt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động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giáo</a:t>
            </a:r>
            <a:r>
              <a:rPr lang="en-US" sz="3100" b="1" u="sng" dirty="0" smtClean="0">
                <a:solidFill>
                  <a:srgbClr val="C00000"/>
                </a:solidFill>
              </a:rPr>
              <a:t> </a:t>
            </a:r>
            <a:r>
              <a:rPr lang="en-US" sz="3100" b="1" u="sng" dirty="0" err="1" smtClean="0">
                <a:solidFill>
                  <a:srgbClr val="C00000"/>
                </a:solidFill>
              </a:rPr>
              <a:t>dục</a:t>
            </a:r>
            <a:r>
              <a:rPr lang="en-US" sz="3100" b="1" u="sng" dirty="0" smtClean="0">
                <a:solidFill>
                  <a:srgbClr val="C00000"/>
                </a:solidFill>
              </a:rPr>
              <a:t>:</a:t>
            </a:r>
            <a:r>
              <a:rPr lang="en-US" sz="3100" dirty="0" smtClean="0">
                <a:solidFill>
                  <a:srgbClr val="C00000"/>
                </a:solidFill>
              </a:rPr>
              <a:t> </a:t>
            </a:r>
            <a:br>
              <a:rPr lang="en-US" sz="3100" dirty="0" smtClean="0">
                <a:solidFill>
                  <a:srgbClr val="C00000"/>
                </a:solidFill>
              </a:rPr>
            </a:br>
            <a:r>
              <a:rPr lang="en-US" sz="3100" dirty="0" err="1" smtClean="0">
                <a:solidFill>
                  <a:srgbClr val="C00000"/>
                </a:solidFill>
              </a:rPr>
              <a:t>Khoản</a:t>
            </a:r>
            <a:r>
              <a:rPr lang="en-US" sz="3100" dirty="0" smtClean="0">
                <a:solidFill>
                  <a:srgbClr val="C00000"/>
                </a:solidFill>
              </a:rPr>
              <a:t> 6 </a:t>
            </a:r>
            <a:r>
              <a:rPr lang="en-US" sz="3100" dirty="0" err="1" smtClean="0">
                <a:solidFill>
                  <a:srgbClr val="C00000"/>
                </a:solidFill>
              </a:rPr>
              <a:t>Điều</a:t>
            </a:r>
            <a:r>
              <a:rPr lang="en-US" sz="3100" dirty="0" smtClean="0">
                <a:solidFill>
                  <a:srgbClr val="C00000"/>
                </a:solidFill>
              </a:rPr>
              <a:t> 1 </a:t>
            </a:r>
            <a:r>
              <a:rPr lang="en-US" sz="3100" dirty="0" err="1" smtClean="0">
                <a:solidFill>
                  <a:srgbClr val="C00000"/>
                </a:solidFill>
              </a:rPr>
              <a:t>Thông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tư</a:t>
            </a:r>
            <a:r>
              <a:rPr lang="en-US" sz="3100" dirty="0" smtClean="0">
                <a:solidFill>
                  <a:srgbClr val="C00000"/>
                </a:solidFill>
              </a:rPr>
              <a:t> 44/2010/QĐ-BGDĐT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/>
          </a:bodyPr>
          <a:lstStyle/>
          <a:p>
            <a:r>
              <a:rPr lang="en-US" b="1" i="1" dirty="0" err="1" smtClean="0">
                <a:solidFill>
                  <a:srgbClr val="C00000"/>
                </a:solidFill>
              </a:rPr>
              <a:t>Hồ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sơ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đề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nghị</a:t>
            </a:r>
            <a:r>
              <a:rPr lang="en-US" b="1" i="1" dirty="0" smtClean="0">
                <a:solidFill>
                  <a:srgbClr val="C00000"/>
                </a:solidFill>
              </a:rPr>
              <a:t>: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nghị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hoàn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chăm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ngũ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ngũ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chuyên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 smtClean="0">
                <a:solidFill>
                  <a:srgbClr val="C00000"/>
                </a:solidFill>
              </a:rPr>
              <a:t>**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Thủ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tục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cấp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phép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hoạt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động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giáo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dục</a:t>
            </a:r>
            <a:r>
              <a:rPr lang="en-US" sz="2800" b="1" u="sng" dirty="0" smtClean="0">
                <a:solidFill>
                  <a:srgbClr val="C00000"/>
                </a:solidFill>
              </a:rPr>
              <a:t>:</a:t>
            </a:r>
            <a:r>
              <a:rPr lang="en-US" sz="2800" dirty="0" smtClean="0">
                <a:solidFill>
                  <a:srgbClr val="C00000"/>
                </a:solidFill>
              </a:rPr>
              <a:t> 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err="1" smtClean="0">
                <a:solidFill>
                  <a:srgbClr val="C00000"/>
                </a:solidFill>
              </a:rPr>
              <a:t>Khoản</a:t>
            </a:r>
            <a:r>
              <a:rPr lang="en-US" sz="2800" dirty="0" smtClean="0">
                <a:solidFill>
                  <a:srgbClr val="C00000"/>
                </a:solidFill>
              </a:rPr>
              <a:t> 6 </a:t>
            </a:r>
            <a:r>
              <a:rPr lang="en-US" sz="2800" dirty="0" err="1" smtClean="0">
                <a:solidFill>
                  <a:srgbClr val="C00000"/>
                </a:solidFill>
              </a:rPr>
              <a:t>Điều</a:t>
            </a:r>
            <a:r>
              <a:rPr lang="en-US" sz="2800" dirty="0" smtClean="0">
                <a:solidFill>
                  <a:srgbClr val="C00000"/>
                </a:solidFill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</a:rPr>
              <a:t>Thông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tư</a:t>
            </a:r>
            <a:r>
              <a:rPr lang="en-US" sz="2800" dirty="0" smtClean="0">
                <a:solidFill>
                  <a:srgbClr val="C00000"/>
                </a:solidFill>
              </a:rPr>
              <a:t> 44/2010/QĐ-BGDĐT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943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lãnh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chốt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ban,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chuyên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chuyên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non,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mầm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non;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27, 28, 29, 30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thuê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trụ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5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 smtClean="0">
                <a:solidFill>
                  <a:srgbClr val="C00000"/>
                </a:solidFill>
              </a:rPr>
              <a:t>**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Thủ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tục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cấp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phép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hoạt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động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giáo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dục</a:t>
            </a:r>
            <a:r>
              <a:rPr lang="en-US" sz="2800" b="1" u="sng" dirty="0" smtClean="0">
                <a:solidFill>
                  <a:srgbClr val="C00000"/>
                </a:solidFill>
              </a:rPr>
              <a:t>:</a:t>
            </a:r>
            <a:r>
              <a:rPr lang="en-US" sz="2800" dirty="0" smtClean="0">
                <a:solidFill>
                  <a:srgbClr val="C00000"/>
                </a:solidFill>
              </a:rPr>
              <a:t> 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err="1" smtClean="0">
                <a:solidFill>
                  <a:srgbClr val="C00000"/>
                </a:solidFill>
              </a:rPr>
              <a:t>Khoản</a:t>
            </a:r>
            <a:r>
              <a:rPr lang="en-US" sz="2800" dirty="0" smtClean="0">
                <a:solidFill>
                  <a:srgbClr val="C00000"/>
                </a:solidFill>
              </a:rPr>
              <a:t> 6 </a:t>
            </a:r>
            <a:r>
              <a:rPr lang="en-US" sz="2800" dirty="0" err="1" smtClean="0">
                <a:solidFill>
                  <a:srgbClr val="C00000"/>
                </a:solidFill>
              </a:rPr>
              <a:t>Điều</a:t>
            </a:r>
            <a:r>
              <a:rPr lang="en-US" sz="2800" dirty="0" smtClean="0">
                <a:solidFill>
                  <a:srgbClr val="C00000"/>
                </a:solidFill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</a:rPr>
              <a:t>Thông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tư</a:t>
            </a:r>
            <a:r>
              <a:rPr lang="en-US" sz="2800" dirty="0" smtClean="0">
                <a:solidFill>
                  <a:srgbClr val="C00000"/>
                </a:solidFill>
              </a:rPr>
              <a:t> 44/2010/QĐ-BGDĐT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tiền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quản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cam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kết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phí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xuyên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án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vốn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cân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vốn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ổn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giai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đoạn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bắt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tuyển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chế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b="1" i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3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i="1" dirty="0" err="1" smtClean="0">
                <a:latin typeface="Arial" pitchFamily="34" charset="0"/>
                <a:cs typeface="Arial" pitchFamily="34" charset="0"/>
              </a:rPr>
              <a:t>nộp</a:t>
            </a:r>
            <a:r>
              <a:rPr lang="en-US" sz="3000" b="1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tạo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Thủ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tục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thực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hiện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6248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nghị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chưa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liệu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Khoản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chỉnh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sửa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bổ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sung.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tài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liệu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Khoản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kế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hoạch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phối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liên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thẩm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tế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838200"/>
            <a:ext cx="4152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6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6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sz="26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6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6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endParaRPr lang="en-US" sz="2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295400"/>
            <a:ext cx="8763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   N</a:t>
            </a:r>
            <a:r>
              <a:rPr lang="vi-VN" sz="2600" dirty="0" smtClean="0">
                <a:latin typeface="Arial" pitchFamily="34" charset="0"/>
                <a:cs typeface="Arial" pitchFamily="34" charset="0"/>
              </a:rPr>
              <a:t>hà </a:t>
            </a:r>
            <a:r>
              <a:rPr lang="vi-VN" sz="2600" dirty="0">
                <a:latin typeface="Arial" pitchFamily="34" charset="0"/>
                <a:cs typeface="Arial" pitchFamily="34" charset="0"/>
              </a:rPr>
              <a:t>nước mang bản chất giai cấp</a:t>
            </a:r>
            <a:r>
              <a:rPr lang="vi-VN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2600" dirty="0">
                <a:latin typeface="Arial" pitchFamily="34" charset="0"/>
                <a:cs typeface="Arial" pitchFamily="34" charset="0"/>
              </a:rPr>
              <a:t>Giai cấp nào thì nhà nước </a:t>
            </a:r>
            <a:r>
              <a:rPr lang="vi-VN" sz="2600" dirty="0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vi-VN" sz="2600" dirty="0">
                <a:latin typeface="Arial" pitchFamily="34" charset="0"/>
                <a:cs typeface="Arial" pitchFamily="34" charset="0"/>
              </a:rPr>
              <a:t>Theo quan điểm của học thuyết Mác - Lênin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5181600"/>
            <a:ext cx="7391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</a:t>
            </a:r>
            <a:r>
              <a:rPr lang="vi-VN" sz="2800" dirty="0" smtClean="0"/>
              <a:t>à </a:t>
            </a:r>
            <a:r>
              <a:rPr lang="vi-VN" sz="2800" dirty="0"/>
              <a:t>thuộc tính cơ bản, vốn có của bất kỳ nhà nước nào. Nhà nước ra đời trước hết phục vụ lợi ích của giai cấp thống trị; </a:t>
            </a:r>
            <a:endParaRPr lang="en-US" sz="2800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2362200"/>
            <a:ext cx="5257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* </a:t>
            </a:r>
            <a:r>
              <a:rPr lang="en-US" sz="2800" i="1" dirty="0" err="1"/>
              <a:t>Các</a:t>
            </a:r>
            <a:r>
              <a:rPr lang="en-US" sz="2800" i="1" dirty="0"/>
              <a:t> </a:t>
            </a:r>
            <a:r>
              <a:rPr lang="en-US" sz="2800" i="1" dirty="0" err="1"/>
              <a:t>thuộc</a:t>
            </a:r>
            <a:r>
              <a:rPr lang="en-US" sz="2800" i="1" dirty="0"/>
              <a:t> </a:t>
            </a:r>
            <a:r>
              <a:rPr lang="en-US" sz="2800" i="1" dirty="0" err="1"/>
              <a:t>tính</a:t>
            </a:r>
            <a:r>
              <a:rPr lang="en-US" sz="2800" i="1" dirty="0"/>
              <a:t> </a:t>
            </a:r>
            <a:r>
              <a:rPr lang="en-US" sz="2800" i="1" dirty="0" err="1"/>
              <a:t>của</a:t>
            </a:r>
            <a:r>
              <a:rPr lang="en-US" sz="2800" i="1" dirty="0"/>
              <a:t> </a:t>
            </a:r>
            <a:r>
              <a:rPr lang="en-US" sz="2800" i="1" dirty="0" err="1"/>
              <a:t>nhà</a:t>
            </a:r>
            <a:r>
              <a:rPr lang="en-US" sz="2800" i="1" dirty="0"/>
              <a:t> </a:t>
            </a:r>
            <a:r>
              <a:rPr lang="en-US" sz="2800" i="1" dirty="0" err="1" smtClean="0"/>
              <a:t>nước</a:t>
            </a:r>
            <a:r>
              <a:rPr lang="vi-VN" sz="2800" i="1" dirty="0" smtClean="0"/>
              <a:t> </a:t>
            </a:r>
            <a:endParaRPr lang="en-US" sz="2800" i="1" dirty="0"/>
          </a:p>
          <a:p>
            <a:endParaRPr lang="en-US" dirty="0"/>
          </a:p>
        </p:txBody>
      </p:sp>
      <p:sp>
        <p:nvSpPr>
          <p:cNvPr id="10" name="Flowchart: Sequential Access Storage 9"/>
          <p:cNvSpPr/>
          <p:nvPr/>
        </p:nvSpPr>
        <p:spPr>
          <a:xfrm>
            <a:off x="0" y="3200400"/>
            <a:ext cx="1295400" cy="17526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3352800"/>
            <a:ext cx="129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xã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371600" y="3200400"/>
            <a:ext cx="7543800" cy="1752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447800" y="3367207"/>
            <a:ext cx="7543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r>
              <a:rPr lang="vi-VN" sz="2800" dirty="0" smtClean="0"/>
              <a:t>à </a:t>
            </a:r>
            <a:r>
              <a:rPr lang="vi-VN" sz="2800" dirty="0"/>
              <a:t>đại diện chính thức của toàn </a:t>
            </a:r>
            <a:r>
              <a:rPr lang="en-US" sz="2800" dirty="0"/>
              <a:t>XH</a:t>
            </a:r>
            <a:r>
              <a:rPr lang="vi-VN" sz="2800" dirty="0" smtClean="0"/>
              <a:t>, </a:t>
            </a:r>
            <a:r>
              <a:rPr lang="vi-VN" sz="2800" dirty="0"/>
              <a:t>thực hiện bảo vệ lợi ích cơ bản, lâu dài của quốc gia dân tộc và công dân mình</a:t>
            </a:r>
            <a:endParaRPr lang="en-US" sz="2800" dirty="0"/>
          </a:p>
          <a:p>
            <a:endParaRPr lang="en-US" dirty="0"/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0" y="5016137"/>
            <a:ext cx="1295400" cy="1752600"/>
          </a:xfrm>
          <a:prstGeom prst="flowChartMagnetic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2400" y="5257800"/>
            <a:ext cx="106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T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ính giai cấp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24000" y="5144044"/>
            <a:ext cx="7391400" cy="15696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65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</a:rPr>
              <a:t>Thủ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tục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thực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hiện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Khoản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trưởng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huyện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chưa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Khoản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-381000"/>
            <a:ext cx="5943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 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CHÍNH </a:t>
            </a:r>
            <a:r>
              <a:rPr lang="en-US" sz="2800" b="1" dirty="0">
                <a:solidFill>
                  <a:srgbClr val="FF0000"/>
                </a:solidFill>
              </a:rPr>
              <a:t>SÁCH GIÁO DỤC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762000"/>
            <a:ext cx="891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1191935"/>
            <a:ext cx="89154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- </a:t>
            </a:r>
            <a:r>
              <a:rPr lang="en-US" sz="2800" dirty="0" err="1" smtClean="0">
                <a:latin typeface="+mj-lt"/>
              </a:rPr>
              <a:t>Là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tất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QL, </a:t>
            </a:r>
            <a:r>
              <a:rPr lang="en-US" sz="2800" dirty="0" err="1">
                <a:latin typeface="+mj-lt"/>
              </a:rPr>
              <a:t>dựa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điều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hành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phục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phạm</a:t>
            </a:r>
            <a:r>
              <a:rPr lang="en-US" sz="2800" dirty="0">
                <a:latin typeface="+mj-lt"/>
              </a:rPr>
              <a:t> vi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mình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L</a:t>
            </a:r>
            <a:r>
              <a:rPr lang="en-US" sz="2800" dirty="0" err="1" smtClean="0">
                <a:latin typeface="+mj-lt"/>
              </a:rPr>
              <a:t>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những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chuẩn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mực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quy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tắc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lối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nhiệm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vụ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được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một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thời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nhất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trên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một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lĩnh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cụ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Bản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chất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nội</a:t>
            </a:r>
            <a:r>
              <a:rPr lang="en-US" sz="2800" dirty="0">
                <a:latin typeface="+mj-lt"/>
              </a:rPr>
              <a:t> dung, </a:t>
            </a:r>
            <a:r>
              <a:rPr lang="en-US" sz="2800" dirty="0" err="1">
                <a:latin typeface="+mj-lt"/>
              </a:rPr>
              <a:t>phương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hướng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của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đường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lối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en-US" sz="2800" dirty="0" err="1">
                <a:latin typeface="+mj-lt"/>
              </a:rPr>
              <a:t>L</a:t>
            </a:r>
            <a:r>
              <a:rPr lang="en-US" sz="2800" dirty="0" err="1" smtClean="0">
                <a:latin typeface="+mj-lt"/>
              </a:rPr>
              <a:t>à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nhóm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ràng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hoặc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ngầm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tạo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hướng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việc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hướng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dẫn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quyết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có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trước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bắt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đầu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hoặc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tương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lai</a:t>
            </a:r>
            <a:r>
              <a:rPr lang="en-US" sz="2800" dirty="0">
                <a:latin typeface="+mj-lt"/>
              </a:rPr>
              <a:t>; </a:t>
            </a:r>
            <a:r>
              <a:rPr lang="en-US" sz="2800" dirty="0" err="1">
                <a:latin typeface="+mj-lt"/>
              </a:rPr>
              <a:t>làm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chậm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lại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giữ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vững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hoặc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tiến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nhanh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hơn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hoạt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động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quá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858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Chính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sách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813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-228600"/>
            <a:ext cx="7391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 </a:t>
            </a:r>
          </a:p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Các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yêu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cầu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cơ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bản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của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một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chính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sách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762000"/>
            <a:ext cx="891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43000" y="1564719"/>
            <a:ext cx="6781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+mj-lt"/>
              </a:rPr>
              <a:t>Đảm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trị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luật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+mj-lt"/>
              </a:rPr>
              <a:t>Đảm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quần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chúng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+mj-lt"/>
              </a:rPr>
              <a:t>Đảm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khoa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học</a:t>
            </a:r>
            <a:endParaRPr lang="en-US" sz="2800" dirty="0" smtClean="0"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+mj-lt"/>
              </a:rPr>
              <a:t>Đảm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bảo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đúng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thẩm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quyền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pháp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lý</a:t>
            </a:r>
            <a:endParaRPr lang="en-US" sz="28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1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52400"/>
            <a:ext cx="4572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Quy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trình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xây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dựng</a:t>
            </a:r>
            <a:r>
              <a:rPr lang="en-US" sz="2800" b="1" dirty="0"/>
              <a:t>.</a:t>
            </a:r>
            <a:endParaRPr lang="en-US" sz="2800" dirty="0"/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7620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" y="762000"/>
            <a:ext cx="464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1: </a:t>
            </a:r>
            <a:r>
              <a:rPr lang="en-US" sz="2800" b="1" dirty="0" err="1">
                <a:latin typeface="+mj-lt"/>
              </a:rPr>
              <a:t>Xác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định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vấn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đề</a:t>
            </a:r>
            <a:r>
              <a:rPr lang="en-US" sz="2800" b="1" i="1" u="sng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1219200"/>
            <a:ext cx="586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-  </a:t>
            </a:r>
            <a:r>
              <a:rPr lang="en-US" sz="2800" dirty="0" err="1" smtClean="0">
                <a:latin typeface="+mj-lt"/>
              </a:rPr>
              <a:t>Phân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tích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hiện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trạng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+mj-lt"/>
              </a:rPr>
              <a:t>Tìm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hiểu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vấn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đề</a:t>
            </a:r>
            <a:endParaRPr lang="en-US" sz="2800" dirty="0" smtClean="0"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+mj-lt"/>
              </a:rPr>
              <a:t>Quy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trình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lựa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chọn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vấn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đề</a:t>
            </a:r>
            <a:endParaRPr lang="en-US" sz="2800" dirty="0" smtClean="0"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+mj-lt"/>
              </a:rPr>
              <a:t>Cách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tiếp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cận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định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vấn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đề</a:t>
            </a:r>
            <a:endParaRPr lang="en-US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048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2:  </a:t>
            </a:r>
            <a:r>
              <a:rPr lang="en-US" sz="2800" b="1" dirty="0" err="1">
                <a:latin typeface="+mj-lt"/>
              </a:rPr>
              <a:t>Xác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định</a:t>
            </a:r>
            <a:r>
              <a:rPr lang="en-US" sz="2800" b="1" dirty="0">
                <a:latin typeface="+mj-lt"/>
              </a:rPr>
              <a:t>  </a:t>
            </a:r>
            <a:r>
              <a:rPr lang="en-US" sz="2800" b="1" dirty="0" err="1">
                <a:latin typeface="+mj-lt"/>
              </a:rPr>
              <a:t>mục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tiêu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chính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sách</a:t>
            </a:r>
            <a:endParaRPr lang="en-US" sz="28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3733800"/>
            <a:ext cx="815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3: </a:t>
            </a:r>
            <a:r>
              <a:rPr lang="en-US" sz="2800" b="1" dirty="0" err="1">
                <a:latin typeface="+mj-lt"/>
              </a:rPr>
              <a:t>Phân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tích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và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phương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án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lựa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chọn</a:t>
            </a:r>
            <a:r>
              <a:rPr lang="en-US" sz="2800" b="1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4495800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4: </a:t>
            </a:r>
            <a:r>
              <a:rPr lang="en-US" sz="2800" b="1" dirty="0">
                <a:latin typeface="+mj-lt"/>
              </a:rPr>
              <a:t>Ra </a:t>
            </a:r>
            <a:r>
              <a:rPr lang="en-US" sz="2800" b="1" dirty="0" err="1">
                <a:latin typeface="+mj-lt"/>
              </a:rPr>
              <a:t>quyết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định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chính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sách</a:t>
            </a:r>
            <a:r>
              <a:rPr lang="en-US" sz="2800" b="1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5257800"/>
            <a:ext cx="6477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5: </a:t>
            </a:r>
            <a:r>
              <a:rPr lang="en-US" sz="2800" b="1" dirty="0" err="1">
                <a:latin typeface="+mj-lt"/>
              </a:rPr>
              <a:t>Thông</a:t>
            </a:r>
            <a:r>
              <a:rPr lang="en-US" sz="2800" b="1" dirty="0">
                <a:latin typeface="+mj-lt"/>
              </a:rPr>
              <a:t> qua </a:t>
            </a:r>
            <a:r>
              <a:rPr lang="en-US" sz="2800" b="1" dirty="0" err="1">
                <a:latin typeface="+mj-lt"/>
              </a:rPr>
              <a:t>quyết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định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chính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sách</a:t>
            </a:r>
            <a:r>
              <a:rPr lang="en-US" sz="2800" b="1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5867400"/>
            <a:ext cx="6324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6: </a:t>
            </a:r>
            <a:r>
              <a:rPr lang="en-US" sz="2800" b="1" dirty="0">
                <a:latin typeface="+mj-lt"/>
              </a:rPr>
              <a:t>Ra </a:t>
            </a:r>
            <a:r>
              <a:rPr lang="en-US" sz="2800" b="1" dirty="0" err="1">
                <a:latin typeface="+mj-lt"/>
              </a:rPr>
              <a:t>văn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bản</a:t>
            </a:r>
            <a:r>
              <a:rPr lang="en-US" sz="2800" b="1" i="1" u="sng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578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62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Tổ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chức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chính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sách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7620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" y="9144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1</a:t>
            </a:r>
            <a:r>
              <a:rPr lang="en-US" sz="2800" b="1" dirty="0">
                <a:latin typeface="+mj-lt"/>
              </a:rPr>
              <a:t>: </a:t>
            </a:r>
            <a:r>
              <a:rPr lang="en-US" sz="2800" b="1" dirty="0" err="1">
                <a:latin typeface="+mj-lt"/>
              </a:rPr>
              <a:t>Phổ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biến</a:t>
            </a:r>
            <a:r>
              <a:rPr lang="en-US" sz="2800" b="1" dirty="0">
                <a:latin typeface="+mj-lt"/>
              </a:rPr>
              <a:t>, </a:t>
            </a:r>
            <a:r>
              <a:rPr lang="en-US" sz="2800" b="1" dirty="0" err="1">
                <a:latin typeface="+mj-lt"/>
              </a:rPr>
              <a:t>truyền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đạt</a:t>
            </a:r>
            <a:endParaRPr lang="en-US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524000"/>
            <a:ext cx="7315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2</a:t>
            </a:r>
            <a:r>
              <a:rPr lang="en-US" sz="2800" b="1" dirty="0">
                <a:latin typeface="+mj-lt"/>
              </a:rPr>
              <a:t>: </a:t>
            </a:r>
            <a:r>
              <a:rPr lang="en-US" sz="2800" b="1" dirty="0" err="1">
                <a:latin typeface="+mj-lt"/>
              </a:rPr>
              <a:t>Tổ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chức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lực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lượng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thực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hiện</a:t>
            </a:r>
            <a:r>
              <a:rPr lang="en-US" sz="2800" b="1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2209800"/>
            <a:ext cx="5867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+mj-lt"/>
              </a:rPr>
              <a:t>Bước</a:t>
            </a:r>
            <a:r>
              <a:rPr lang="en-US" sz="2800" b="1" i="1" u="sng" dirty="0">
                <a:latin typeface="+mj-lt"/>
              </a:rPr>
              <a:t> 3</a:t>
            </a:r>
            <a:r>
              <a:rPr lang="en-US" sz="2800" b="1" dirty="0">
                <a:latin typeface="+mj-lt"/>
              </a:rPr>
              <a:t>: </a:t>
            </a:r>
            <a:r>
              <a:rPr lang="en-US" sz="2800" b="1" dirty="0" err="1">
                <a:latin typeface="+mj-lt"/>
              </a:rPr>
              <a:t>Kiểm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tra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việc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thực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hiện</a:t>
            </a:r>
            <a:r>
              <a:rPr lang="en-US" sz="2800" b="1" i="1" u="sng" dirty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3200400"/>
            <a:ext cx="8077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 </a:t>
            </a:r>
          </a:p>
          <a:p>
            <a:pPr algn="ctr"/>
            <a:r>
              <a:rPr lang="en-US" sz="2800" b="1" dirty="0" err="1" smtClean="0">
                <a:latin typeface="+mj-lt"/>
              </a:rPr>
              <a:t>Tổng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kết</a:t>
            </a:r>
            <a:r>
              <a:rPr lang="en-US" sz="2800" b="1" dirty="0">
                <a:latin typeface="+mj-lt"/>
              </a:rPr>
              <a:t>, </a:t>
            </a:r>
            <a:r>
              <a:rPr lang="en-US" sz="2800" b="1" dirty="0" err="1">
                <a:latin typeface="+mj-lt"/>
              </a:rPr>
              <a:t>đánh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giá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việc</a:t>
            </a:r>
            <a:r>
              <a:rPr lang="en-US" sz="2800" b="1" dirty="0">
                <a:latin typeface="+mj-lt"/>
              </a:rPr>
              <a:t> </a:t>
            </a:r>
            <a:endParaRPr lang="en-US" sz="2800" b="1" dirty="0" smtClean="0">
              <a:latin typeface="+mj-lt"/>
            </a:endParaRPr>
          </a:p>
          <a:p>
            <a:pPr algn="ctr"/>
            <a:r>
              <a:rPr lang="en-US" sz="2800" b="1" dirty="0" err="1" smtClean="0">
                <a:latin typeface="+mj-lt"/>
              </a:rPr>
              <a:t>tổ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chức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thực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hiện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quyết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định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chính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sách</a:t>
            </a:r>
            <a:endParaRPr lang="en-US" sz="2800" dirty="0">
              <a:latin typeface="+mj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057400" y="3010019"/>
            <a:ext cx="472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20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4572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CÂU HỎI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371600"/>
            <a:ext cx="861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1. </a:t>
            </a:r>
            <a:r>
              <a:rPr lang="en-US" sz="2800" dirty="0" err="1" smtClean="0">
                <a:latin typeface="+mj-lt"/>
              </a:rPr>
              <a:t>Vị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trí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vai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trò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của</a:t>
            </a:r>
            <a:r>
              <a:rPr lang="en-US" sz="2800" dirty="0" smtClean="0">
                <a:latin typeface="+mj-lt"/>
              </a:rPr>
              <a:t> QLNN </a:t>
            </a:r>
            <a:r>
              <a:rPr lang="en-US" sz="2800" dirty="0" err="1" smtClean="0">
                <a:latin typeface="+mj-lt"/>
              </a:rPr>
              <a:t>trong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lĩnh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vực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dục</a:t>
            </a:r>
            <a:r>
              <a:rPr lang="en-US" sz="2800" dirty="0" smtClean="0">
                <a:latin typeface="+mj-lt"/>
              </a:rPr>
              <a:t>?</a:t>
            </a:r>
          </a:p>
          <a:p>
            <a:r>
              <a:rPr lang="en-US" sz="2800" dirty="0" smtClean="0">
                <a:latin typeface="+mj-lt"/>
              </a:rPr>
              <a:t>2.  </a:t>
            </a:r>
            <a:r>
              <a:rPr lang="en-US" sz="2800" dirty="0" err="1" smtClean="0">
                <a:latin typeface="+mj-lt"/>
              </a:rPr>
              <a:t>Anh</a:t>
            </a:r>
            <a:r>
              <a:rPr lang="en-US" sz="2800" dirty="0" smtClean="0">
                <a:latin typeface="+mj-lt"/>
              </a:rPr>
              <a:t>/ </a:t>
            </a:r>
            <a:r>
              <a:rPr lang="en-US" sz="2800" dirty="0" err="1" smtClean="0">
                <a:latin typeface="+mj-lt"/>
              </a:rPr>
              <a:t>chị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trình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bày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nội</a:t>
            </a:r>
            <a:r>
              <a:rPr lang="en-US" sz="2800" dirty="0" smtClean="0">
                <a:latin typeface="+mj-lt"/>
              </a:rPr>
              <a:t> dung </a:t>
            </a:r>
            <a:r>
              <a:rPr lang="en-US" sz="2800" dirty="0" err="1" smtClean="0">
                <a:latin typeface="+mj-lt"/>
              </a:rPr>
              <a:t>cơ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bản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của</a:t>
            </a:r>
            <a:r>
              <a:rPr lang="en-US" sz="2800" dirty="0" smtClean="0">
                <a:latin typeface="+mj-lt"/>
              </a:rPr>
              <a:t> QLNN </a:t>
            </a:r>
            <a:r>
              <a:rPr lang="en-US" sz="2800" dirty="0" err="1" smtClean="0">
                <a:latin typeface="+mj-lt"/>
              </a:rPr>
              <a:t>về</a:t>
            </a:r>
            <a:r>
              <a:rPr lang="en-US" sz="2800" dirty="0" smtClean="0">
                <a:latin typeface="+mj-lt"/>
              </a:rPr>
              <a:t> GD?</a:t>
            </a:r>
          </a:p>
          <a:p>
            <a:r>
              <a:rPr lang="en-US" sz="2800" dirty="0" smtClean="0">
                <a:latin typeface="+mj-lt"/>
              </a:rPr>
              <a:t>3. </a:t>
            </a:r>
            <a:r>
              <a:rPr lang="en-US" sz="2800" dirty="0" err="1" smtClean="0">
                <a:latin typeface="+mj-lt"/>
              </a:rPr>
              <a:t>Giới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thiệu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cơ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cấu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tổ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chức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bộ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máy</a:t>
            </a:r>
            <a:r>
              <a:rPr lang="en-US" sz="2800" dirty="0" smtClean="0">
                <a:latin typeface="+mj-lt"/>
              </a:rPr>
              <a:t> QLNN </a:t>
            </a:r>
            <a:r>
              <a:rPr lang="en-US" sz="2800" dirty="0" err="1" smtClean="0">
                <a:latin typeface="+mj-lt"/>
              </a:rPr>
              <a:t>về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giáo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dục</a:t>
            </a:r>
            <a:r>
              <a:rPr lang="en-US" sz="2800" dirty="0" smtClean="0">
                <a:latin typeface="+mj-lt"/>
              </a:rPr>
              <a:t>?</a:t>
            </a:r>
          </a:p>
          <a:p>
            <a:r>
              <a:rPr lang="en-US" sz="2800" dirty="0" smtClean="0"/>
              <a:t>4.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tích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rõ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tiêu</a:t>
            </a:r>
            <a:r>
              <a:rPr lang="en-US" sz="2800" dirty="0" smtClean="0"/>
              <a:t>,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 </a:t>
            </a:r>
            <a:r>
              <a:rPr lang="en-US" sz="2800" dirty="0" err="1" smtClean="0"/>
              <a:t>vụ</a:t>
            </a:r>
            <a:r>
              <a:rPr lang="en-US" sz="2800" dirty="0" smtClean="0"/>
              <a:t>, </a:t>
            </a:r>
            <a:r>
              <a:rPr lang="en-US" sz="2800" dirty="0" err="1" smtClean="0"/>
              <a:t>quyền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cơ</a:t>
            </a:r>
            <a:r>
              <a:rPr lang="en-US" sz="2800" dirty="0" smtClean="0"/>
              <a:t> </a:t>
            </a:r>
            <a:r>
              <a:rPr lang="en-US" sz="2800" dirty="0" err="1" smtClean="0"/>
              <a:t>cấu</a:t>
            </a:r>
            <a:r>
              <a:rPr lang="en-US" sz="2800" dirty="0" smtClean="0"/>
              <a:t> </a:t>
            </a:r>
            <a:r>
              <a:rPr lang="en-US" sz="2800" dirty="0" err="1" smtClean="0"/>
              <a:t>tổ</a:t>
            </a:r>
            <a:r>
              <a:rPr lang="en-US" sz="2800" dirty="0" smtClean="0"/>
              <a:t> </a:t>
            </a:r>
            <a:r>
              <a:rPr lang="en-US" sz="2800" dirty="0" err="1" smtClean="0"/>
              <a:t>chức</a:t>
            </a:r>
            <a:r>
              <a:rPr lang="en-US" sz="2800" dirty="0" smtClean="0"/>
              <a:t> </a:t>
            </a:r>
            <a:r>
              <a:rPr lang="en-US" sz="2800" dirty="0" err="1" smtClean="0"/>
              <a:t>quản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trường</a:t>
            </a:r>
            <a:r>
              <a:rPr lang="en-US" sz="2800" dirty="0" smtClean="0"/>
              <a:t> đ/c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?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hệ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tế</a:t>
            </a:r>
            <a:r>
              <a:rPr lang="en-US" sz="2800" dirty="0" smtClean="0"/>
              <a:t> </a:t>
            </a:r>
            <a:r>
              <a:rPr lang="en-US" sz="2800" dirty="0" err="1" smtClean="0"/>
              <a:t>quản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giáo</a:t>
            </a:r>
            <a:r>
              <a:rPr lang="en-US" sz="2800" dirty="0" smtClean="0"/>
              <a:t> </a:t>
            </a:r>
            <a:r>
              <a:rPr lang="en-US" sz="2800" dirty="0" err="1" smtClean="0"/>
              <a:t>dục</a:t>
            </a:r>
            <a:r>
              <a:rPr lang="en-US" sz="2800" dirty="0" smtClean="0"/>
              <a:t> ở </a:t>
            </a:r>
            <a:r>
              <a:rPr lang="en-US" sz="2800" dirty="0" err="1" smtClean="0"/>
              <a:t>địa</a:t>
            </a:r>
            <a:r>
              <a:rPr lang="en-US" sz="2800" dirty="0" smtClean="0"/>
              <a:t> </a:t>
            </a:r>
            <a:r>
              <a:rPr lang="en-US" sz="2800" dirty="0" err="1" smtClean="0"/>
              <a:t>phương</a:t>
            </a:r>
            <a:r>
              <a:rPr lang="en-US" sz="2800" dirty="0" smtClean="0"/>
              <a:t> đ/c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?</a:t>
            </a:r>
          </a:p>
          <a:p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98" name="Picture 3" descr="Flowers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119" y="2743541"/>
            <a:ext cx="5867747" cy="189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4499" name="Text Box 4"/>
          <p:cNvSpPr txBox="1">
            <a:spLocks noChangeArrowheads="1"/>
          </p:cNvSpPr>
          <p:nvPr/>
        </p:nvSpPr>
        <p:spPr bwMode="auto">
          <a:xfrm>
            <a:off x="304693" y="1600541"/>
            <a:ext cx="8609986" cy="707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dirty="0">
                <a:solidFill>
                  <a:srgbClr val="C00000"/>
                </a:solidFill>
              </a:rPr>
              <a:t>XIN CHÂN THÀNH CẢM ƠN!</a:t>
            </a:r>
          </a:p>
        </p:txBody>
      </p:sp>
    </p:spTree>
    <p:extLst>
      <p:ext uri="{BB962C8B-B14F-4D97-AF65-F5344CB8AC3E}">
        <p14:creationId xmlns:p14="http://schemas.microsoft.com/office/powerpoint/2010/main" val="8220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017693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- </a:t>
            </a:r>
            <a:r>
              <a:rPr lang="vi-VN" sz="2700" dirty="0" smtClean="0"/>
              <a:t>Do </a:t>
            </a:r>
            <a:r>
              <a:rPr lang="vi-VN" sz="2700" dirty="0"/>
              <a:t>trong </a:t>
            </a:r>
            <a:r>
              <a:rPr lang="vi-VN" sz="2700" dirty="0">
                <a:hlinkClick r:id="rId2" tooltip="Xã hội nguyên thủy"/>
              </a:rPr>
              <a:t>xã hội nguyên thủy</a:t>
            </a:r>
            <a:r>
              <a:rPr lang="vi-VN" sz="2700" dirty="0"/>
              <a:t> không có phân chia giai cấp, nên trong xã hội nguyên thủy không có </a:t>
            </a:r>
            <a:r>
              <a:rPr lang="en-US" sz="2700" dirty="0" smtClean="0"/>
              <a:t>NN</a:t>
            </a:r>
            <a:r>
              <a:rPr lang="vi-VN" sz="2700" dirty="0" smtClean="0"/>
              <a:t>. </a:t>
            </a:r>
            <a:endParaRPr lang="en-US" sz="27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320040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 Đ</a:t>
            </a:r>
            <a:r>
              <a:rPr lang="vi-VN" sz="2800" dirty="0" smtClean="0"/>
              <a:t>ã </a:t>
            </a:r>
            <a:r>
              <a:rPr lang="vi-VN" sz="2800" dirty="0"/>
              <a:t>có 4 kiểu </a:t>
            </a:r>
            <a:r>
              <a:rPr lang="en-US" sz="2800" dirty="0" smtClean="0"/>
              <a:t>NN</a:t>
            </a:r>
            <a:r>
              <a:rPr lang="vi-VN" sz="2800" dirty="0" smtClean="0"/>
              <a:t> </a:t>
            </a:r>
            <a:r>
              <a:rPr lang="vi-VN" sz="2800" dirty="0"/>
              <a:t>được hình thành do 4 giai cấp tương ứng thành lập ra: 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vi-VN" sz="2800" dirty="0" smtClean="0"/>
              <a:t>Nhà </a:t>
            </a:r>
            <a:r>
              <a:rPr lang="vi-VN" sz="2800" dirty="0"/>
              <a:t>nước chủ </a:t>
            </a:r>
            <a:r>
              <a:rPr lang="vi-VN" sz="2800" dirty="0" smtClean="0"/>
              <a:t>nô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+N</a:t>
            </a:r>
            <a:r>
              <a:rPr lang="vi-VN" sz="2800" dirty="0" smtClean="0"/>
              <a:t>hà </a:t>
            </a:r>
            <a:r>
              <a:rPr lang="vi-VN" sz="2800" dirty="0"/>
              <a:t>nước phong </a:t>
            </a:r>
            <a:r>
              <a:rPr lang="vi-VN" sz="2800" dirty="0" smtClean="0"/>
              <a:t>kiến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vi-VN" sz="2800" dirty="0" smtClean="0"/>
              <a:t>Nhà </a:t>
            </a:r>
            <a:r>
              <a:rPr lang="vi-VN" sz="2800" dirty="0"/>
              <a:t>nước tư </a:t>
            </a:r>
            <a:r>
              <a:rPr lang="vi-VN" sz="2800" dirty="0" smtClean="0"/>
              <a:t>sản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vi-VN" sz="2800" dirty="0" smtClean="0"/>
              <a:t>Nhà </a:t>
            </a:r>
            <a:r>
              <a:rPr lang="vi-VN" sz="2800" dirty="0"/>
              <a:t>nước vô sản (Nhà nước xã hội chủ nghĩa).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990600"/>
            <a:ext cx="6248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kiểu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NN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600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74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973282"/>
            <a:ext cx="906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có quyền lực chính trị công cộng đặc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biệt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c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ó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bộ máy cưỡng chế,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QL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những công việc chung của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XH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có quyền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QL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dân cư, phân chia lãnh thổ thành các đơn vị hành chính.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có chủ quyền quốc gia.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có quyền xây dựng, sáng tạo pháp luật và có quyền điều chỉnh các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2" tooltip="Quan hệ xã hội"/>
              </a:rPr>
              <a:t>quan hệ xã hội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bằng pháp luật.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có quyền ban hành các sắc </a:t>
            </a:r>
            <a:r>
              <a:rPr lang="vi-VN" sz="2800" dirty="0">
                <a:latin typeface="Arial" pitchFamily="34" charset="0"/>
                <a:cs typeface="Arial" pitchFamily="34" charset="0"/>
                <a:hlinkClick r:id="rId3" tooltip="Thuế"/>
              </a:rPr>
              <a:t>thuế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 và thu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thuế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Theo quan điểm của học thuyết Mác - Lênin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)</a:t>
            </a:r>
            <a:endParaRPr lang="vi-VN" sz="28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838200"/>
            <a:ext cx="83058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81000" y="1066800"/>
            <a:ext cx="7010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</a:t>
            </a:r>
            <a:r>
              <a:rPr lang="vi-VN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ặc </a:t>
            </a:r>
            <a:r>
              <a:rPr lang="vi-VN" sz="28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trưng cơ </a:t>
            </a:r>
            <a:r>
              <a:rPr lang="vi-VN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endParaRPr lang="vi-VN" sz="28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24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QUẢN LÝ HÀNH CHÍNH NHÀ NƯỚC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4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1850</TotalTime>
  <Words>6902</Words>
  <Application>Microsoft Office PowerPoint</Application>
  <PresentationFormat>On-screen Show (4:3)</PresentationFormat>
  <Paragraphs>526</Paragraphs>
  <Slides>76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Flow</vt:lpstr>
      <vt:lpstr>QUẢN LÝ HÀNH CHÍNH NHÀ NƯỚC  VỀ GIÁO DỤC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THÀNH LẬP TRƯỜNG MẦM NON TƯ THỤC</vt:lpstr>
      <vt:lpstr>1.Điều kiện về cơ sở vật chất để thành lập trường mầm non </vt:lpstr>
      <vt:lpstr>“Điều 28. Phòng nuôi dưỡng, chăm sóc và giáo dục trẻ em </vt:lpstr>
      <vt:lpstr>2. Phòng ngủ</vt:lpstr>
      <vt:lpstr>3. Phòng vệ sinh (sửa đổi tại khoản 5 Điều 1 Quyết định 09/2015/QĐ-BGDĐT):</vt:lpstr>
      <vt:lpstr>4. Hiên chơi (Sửa đổi, bổ sung tại khoản 5 Điều 1 Quyết định 09/2015/QĐ-BGDĐT</vt:lpstr>
      <vt:lpstr>‘’Điều 29. Nhà bếp </vt:lpstr>
      <vt:lpstr>2. Nhà bếp có các thiết bị sau đây </vt:lpstr>
      <vt:lpstr>2. Về thành lập trường mầm non tư thục </vt:lpstr>
      <vt:lpstr>1. Làm thủ tục thành lập trường  Khoản 3 Điều 1 thông tư 44/2010/TT-BGDĐT quy định</vt:lpstr>
      <vt:lpstr>Điều kiện được phép hoạt động</vt:lpstr>
      <vt:lpstr>Điều kiện được phép hoạt động</vt:lpstr>
      <vt:lpstr>  Thủ tục thành lập trường:  Thực hiện theo hướng dẫn tại khoản 5 Điều 1 Thông tư 44/2010/TT-BGDĐT </vt:lpstr>
      <vt:lpstr>**Thủ tục thành lập trường:  Thực hiện theo hướng dẫn tại khoản 5 Điều 1 Thông tư 44/2010/TT-BGDĐT</vt:lpstr>
      <vt:lpstr>**Thủ tục thành lập trường:  Thực hiện theo hướng dẫn tại khoản 5 Điều 1 Thông tư 44/2010/TT-BGDĐT</vt:lpstr>
      <vt:lpstr>**Thủ tục cấp phép hoạt động giáo dục:  Khoản 6 Điều 1 Thông tư 44/2010/QĐ-BGDĐT </vt:lpstr>
      <vt:lpstr>**Thủ tục cấp phép hoạt động giáo dục:  Khoản 6 Điều 1 Thông tư 44/2010/QĐ-BGDĐT</vt:lpstr>
      <vt:lpstr>**Thủ tục cấp phép hoạt động giáo dục:  Khoản 6 Điều 1 Thông tư 44/2010/QĐ-BGDĐT</vt:lpstr>
      <vt:lpstr>Thủ tục thực hiện </vt:lpstr>
      <vt:lpstr>Thủ tục thực hiện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QUẢN LÝ  HÀNH CHÍNH NHÀ NƯỚC VỀ GIÁO DỤC</dc:title>
  <dc:creator>oanh</dc:creator>
  <cp:lastModifiedBy>huy_ctn</cp:lastModifiedBy>
  <cp:revision>149</cp:revision>
  <cp:lastPrinted>2014-07-18T14:47:34Z</cp:lastPrinted>
  <dcterms:created xsi:type="dcterms:W3CDTF">2014-07-15T14:16:28Z</dcterms:created>
  <dcterms:modified xsi:type="dcterms:W3CDTF">2016-12-26T09:02:53Z</dcterms:modified>
</cp:coreProperties>
</file>